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3"/>
  </p:notesMasterIdLst>
  <p:sldIdLst>
    <p:sldId id="257" r:id="rId5"/>
    <p:sldId id="271" r:id="rId6"/>
    <p:sldId id="313" r:id="rId7"/>
    <p:sldId id="307" r:id="rId8"/>
    <p:sldId id="372" r:id="rId9"/>
    <p:sldId id="412" r:id="rId10"/>
    <p:sldId id="377" r:id="rId11"/>
    <p:sldId id="405" r:id="rId12"/>
    <p:sldId id="410" r:id="rId13"/>
    <p:sldId id="415" r:id="rId14"/>
    <p:sldId id="414" r:id="rId15"/>
    <p:sldId id="388" r:id="rId16"/>
    <p:sldId id="416" r:id="rId17"/>
    <p:sldId id="417" r:id="rId18"/>
    <p:sldId id="418" r:id="rId19"/>
    <p:sldId id="419" r:id="rId20"/>
    <p:sldId id="420" r:id="rId21"/>
    <p:sldId id="260" r:id="rId22"/>
  </p:sldIdLst>
  <p:sldSz cx="18288000" cy="10287000"/>
  <p:notesSz cx="6858000" cy="9144000"/>
  <p:embeddedFontLst>
    <p:embeddedFont>
      <p:font typeface="Arial Black" panose="020B0A04020102020204" pitchFamily="34" charset="0"/>
      <p:bold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E873EC-F7C8-1654-17DA-6F80A8EEE2AE}" name="Matthew Pearce" initials="MP" userId="S::matthew.pearce@sustrans.org.uk::2cd5227e-0d0a-4209-b1cc-3b0c9730ce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06E"/>
    <a:srgbClr val="D4EFF8"/>
    <a:srgbClr val="BEE6F4"/>
    <a:srgbClr val="EEF8FC"/>
    <a:srgbClr val="72C7E6"/>
    <a:srgbClr val="FCB414"/>
    <a:srgbClr val="FFFFFF"/>
    <a:srgbClr val="742F8A"/>
    <a:srgbClr val="00AF86"/>
    <a:srgbClr val="65C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6E60C-4572-4D9B-BEBA-CD6A051C0B9A}" v="41" dt="2025-04-07T14:34:12.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89692" autoAdjust="0"/>
  </p:normalViewPr>
  <p:slideViewPr>
    <p:cSldViewPr>
      <p:cViewPr varScale="1">
        <p:scale>
          <a:sx n="39" d="100"/>
          <a:sy n="39" d="100"/>
        </p:scale>
        <p:origin x="11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E23C3-2AA0-46DE-A3AE-290EE70E7906}" type="datetimeFigureOut">
              <a:rPr lang="en-IE" smtClean="0"/>
              <a:t>02/05/2025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AE64C-F001-43B9-9FAA-FB5A1514FAC4}" type="slidenum">
              <a:rPr lang="en-IE" smtClean="0"/>
              <a:t>‹#›</a:t>
            </a:fld>
            <a:endParaRPr lang="en-IE"/>
          </a:p>
        </p:txBody>
      </p:sp>
    </p:spTree>
    <p:extLst>
      <p:ext uri="{BB962C8B-B14F-4D97-AF65-F5344CB8AC3E}">
        <p14:creationId xmlns:p14="http://schemas.microsoft.com/office/powerpoint/2010/main" val="145764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369012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373598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en-GB" sz="900" b="1" dirty="0">
                <a:effectLst/>
                <a:latin typeface="Arial" panose="020B0604020202020204" pitchFamily="34" charset="0"/>
                <a:ea typeface="PMingLiU" panose="02020500000000000000" pitchFamily="18" charset="-120"/>
                <a:cs typeface="Times New Roman" panose="02020603050405020304" pitchFamily="18" charset="0"/>
              </a:rPr>
              <a:t>Walking		</a:t>
            </a:r>
            <a:r>
              <a:rPr lang="en-GB" sz="900" b="1" dirty="0">
                <a:solidFill>
                  <a:srgbClr val="FFFFFF"/>
                </a:solidFill>
                <a:effectLst/>
                <a:latin typeface="Arial" panose="020B0604020202020204" pitchFamily="34" charset="0"/>
                <a:ea typeface="PMingLiU" panose="02020500000000000000" pitchFamily="18" charset="-120"/>
                <a:cs typeface="Times New Roman" panose="02020603050405020304" pitchFamily="18" charset="0"/>
              </a:rPr>
              <a:t>82.6	8.5	4.1	4.8</a:t>
            </a:r>
            <a:endParaRPr lang="en-GB" sz="900" dirty="0">
              <a:effectLst/>
              <a:latin typeface="Arial" panose="020B0604020202020204" pitchFamily="34" charset="0"/>
              <a:ea typeface="PMingLiU" panose="02020500000000000000" pitchFamily="18" charset="-120"/>
              <a:cs typeface="Times New Roman" panose="02020603050405020304" pitchFamily="18" charset="0"/>
            </a:endParaRPr>
          </a:p>
          <a:p>
            <a:pPr>
              <a:lnSpc>
                <a:spcPts val="1500"/>
              </a:lnSpc>
            </a:pPr>
            <a:r>
              <a:rPr lang="en-GB" sz="900" dirty="0">
                <a:effectLst/>
                <a:latin typeface="Arial" panose="020B0604020202020204" pitchFamily="34" charset="0"/>
                <a:ea typeface="PMingLiU" panose="02020500000000000000" pitchFamily="18" charset="-120"/>
                <a:cs typeface="Times New Roman" panose="02020603050405020304" pitchFamily="18" charset="0"/>
              </a:rPr>
              <a:t>Cycle 		12.1	5.1	10.9	72.0</a:t>
            </a:r>
          </a:p>
          <a:p>
            <a:pPr>
              <a:lnSpc>
                <a:spcPts val="1500"/>
              </a:lnSpc>
            </a:pPr>
            <a:r>
              <a:rPr lang="en-GB" sz="900" dirty="0">
                <a:effectLst/>
                <a:latin typeface="Arial" panose="020B0604020202020204" pitchFamily="34" charset="0"/>
                <a:ea typeface="PMingLiU" panose="02020500000000000000" pitchFamily="18" charset="-120"/>
                <a:cs typeface="Times New Roman" panose="02020603050405020304" pitchFamily="18" charset="0"/>
              </a:rPr>
              <a:t>Wheelchair	1.9	1.2	1.0	95.9</a:t>
            </a:r>
          </a:p>
          <a:p>
            <a:pPr>
              <a:lnSpc>
                <a:spcPts val="1500"/>
              </a:lnSpc>
            </a:pPr>
            <a:r>
              <a:rPr lang="en-GB" sz="900" dirty="0">
                <a:effectLst/>
                <a:latin typeface="Arial" panose="020B0604020202020204" pitchFamily="34" charset="0"/>
                <a:ea typeface="PMingLiU" panose="02020500000000000000" pitchFamily="18" charset="-120"/>
                <a:cs typeface="Times New Roman" panose="02020603050405020304" pitchFamily="18" charset="0"/>
              </a:rPr>
              <a:t>Mobility scooter	1.7	0.7	0.7	96.9</a:t>
            </a:r>
          </a:p>
          <a:p>
            <a:pPr>
              <a:lnSpc>
                <a:spcPts val="1500"/>
              </a:lnSpc>
            </a:pPr>
            <a:endParaRPr lang="en-GB" sz="900" dirty="0">
              <a:effectLst/>
              <a:latin typeface="Arial" panose="020B0604020202020204" pitchFamily="34" charset="0"/>
              <a:ea typeface="PMingLiU" panose="02020500000000000000" pitchFamily="18" charset="-120"/>
              <a:cs typeface="Times New Roman" panose="02020603050405020304" pitchFamily="18" charset="0"/>
            </a:endParaRPr>
          </a:p>
          <a:p>
            <a:pPr>
              <a:lnSpc>
                <a:spcPts val="1500"/>
              </a:lnSpc>
            </a:pPr>
            <a:r>
              <a:rPr lang="en-GB" sz="900" dirty="0">
                <a:effectLst/>
                <a:latin typeface="Arial" panose="020B0604020202020204" pitchFamily="34" charset="0"/>
                <a:ea typeface="PMingLiU" panose="02020500000000000000" pitchFamily="18" charset="-120"/>
                <a:cs typeface="Times New Roman" panose="02020603050405020304" pitchFamily="18" charset="0"/>
              </a:rPr>
              <a:t>Cycle some of the time	116 (28%)</a:t>
            </a:r>
          </a:p>
          <a:p>
            <a:pPr>
              <a:lnSpc>
                <a:spcPts val="1500"/>
              </a:lnSpc>
            </a:pPr>
            <a:r>
              <a:rPr lang="en-GB" sz="900" dirty="0">
                <a:effectLst/>
                <a:latin typeface="Arial" panose="020B0604020202020204" pitchFamily="34" charset="0"/>
                <a:ea typeface="PMingLiU" panose="02020500000000000000" pitchFamily="18" charset="-120"/>
                <a:cs typeface="Times New Roman" panose="02020603050405020304" pitchFamily="18" charset="0"/>
              </a:rPr>
              <a:t>Cycle Never		298 (72%)</a:t>
            </a:r>
          </a:p>
          <a:p>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55109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en-GB" sz="1800" dirty="0">
                <a:effectLst/>
                <a:latin typeface="Arial" panose="020B0604020202020204" pitchFamily="34" charset="0"/>
                <a:ea typeface="PMingLiU" panose="02020500000000000000" pitchFamily="18" charset="-120"/>
                <a:cs typeface="Times New Roman" panose="02020603050405020304" pitchFamily="18" charset="0"/>
              </a:rPr>
              <a:t>Women are more likely than men to agree that they don’t have time in their day to do active travel</a:t>
            </a:r>
          </a:p>
          <a:p>
            <a:pPr>
              <a:lnSpc>
                <a:spcPts val="1500"/>
              </a:lnSpc>
            </a:pPr>
            <a:r>
              <a:rPr lang="en-GB" sz="1800" dirty="0">
                <a:effectLst/>
                <a:latin typeface="Arial" panose="020B0604020202020204" pitchFamily="34" charset="0"/>
                <a:ea typeface="PMingLiU" panose="02020500000000000000" pitchFamily="18" charset="-120"/>
                <a:cs typeface="Times New Roman" panose="02020603050405020304" pitchFamily="18" charset="0"/>
              </a:rPr>
              <a:t>Those who live in rural locations are more likely than those in urban locations to agree that they don’t have the time in their day for active travel and that active travel is not for older people</a:t>
            </a:r>
          </a:p>
          <a:p>
            <a:pPr>
              <a:lnSpc>
                <a:spcPts val="1500"/>
              </a:lnSpc>
            </a:pPr>
            <a:r>
              <a:rPr lang="en-GB" sz="1800" dirty="0">
                <a:effectLst/>
                <a:latin typeface="Arial" panose="020B0604020202020204" pitchFamily="34" charset="0"/>
                <a:ea typeface="PMingLiU" panose="02020500000000000000" pitchFamily="18" charset="-120"/>
                <a:cs typeface="Times New Roman" panose="02020603050405020304" pitchFamily="18" charset="0"/>
              </a:rPr>
              <a:t>Car Travel was identified as more desirable in rural areas as opposed to active travel, mainly based on lack of Public Transport</a:t>
            </a:r>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96133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71984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3945969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711E4A5A-89D8-3EC5-DDDE-B98759EFD0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06200" y="0"/>
            <a:ext cx="7437161" cy="10287000"/>
          </a:xfrm>
          <a:prstGeom prst="rect">
            <a:avLst/>
          </a:prstGeom>
        </p:spPr>
      </p:pic>
      <p:sp>
        <p:nvSpPr>
          <p:cNvPr id="2" name="Title 1">
            <a:extLst>
              <a:ext uri="{FF2B5EF4-FFF2-40B4-BE49-F238E27FC236}">
                <a16:creationId xmlns:a16="http://schemas.microsoft.com/office/drawing/2014/main" id="{56C8C029-F51A-4231-2D24-9891DF3C41D4}"/>
              </a:ext>
            </a:extLst>
          </p:cNvPr>
          <p:cNvSpPr>
            <a:spLocks noGrp="1"/>
          </p:cNvSpPr>
          <p:nvPr>
            <p:ph type="ctrTitle"/>
          </p:nvPr>
        </p:nvSpPr>
        <p:spPr>
          <a:xfrm>
            <a:off x="609600" y="3009900"/>
            <a:ext cx="13716000" cy="2362200"/>
          </a:xfrm>
        </p:spPr>
        <p:txBody>
          <a:bodyPr anchor="b"/>
          <a:lstStyle>
            <a:lvl1pPr algn="l">
              <a:defRPr sz="6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F140BFA3-B75E-5E32-784C-A5C25881CBE0}"/>
              </a:ext>
            </a:extLst>
          </p:cNvPr>
          <p:cNvSpPr>
            <a:spLocks noGrp="1"/>
          </p:cNvSpPr>
          <p:nvPr>
            <p:ph type="subTitle" idx="1"/>
          </p:nvPr>
        </p:nvSpPr>
        <p:spPr>
          <a:xfrm>
            <a:off x="609600" y="5510212"/>
            <a:ext cx="13716000" cy="2482850"/>
          </a:xfrm>
        </p:spPr>
        <p:txBody>
          <a:bodyPr/>
          <a:lstStyle>
            <a:lvl1pPr marL="0" indent="0" algn="l">
              <a:buNone/>
              <a:defRPr sz="2400">
                <a:solidFill>
                  <a:srgbClr val="72C7E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pic>
        <p:nvPicPr>
          <p:cNvPr id="11" name="Picture 10" descr="Logo, company name&#10;&#10;Description automatically generated">
            <a:extLst>
              <a:ext uri="{FF2B5EF4-FFF2-40B4-BE49-F238E27FC236}">
                <a16:creationId xmlns:a16="http://schemas.microsoft.com/office/drawing/2014/main" id="{DAC96A56-E56C-E542-1538-0220531987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494" r="10995"/>
          <a:stretch/>
        </p:blipFill>
        <p:spPr>
          <a:xfrm>
            <a:off x="457200" y="342900"/>
            <a:ext cx="3115859" cy="2083594"/>
          </a:xfrm>
          <a:prstGeom prst="rect">
            <a:avLst/>
          </a:prstGeom>
        </p:spPr>
      </p:pic>
      <p:grpSp>
        <p:nvGrpSpPr>
          <p:cNvPr id="12" name="Group 11">
            <a:extLst>
              <a:ext uri="{FF2B5EF4-FFF2-40B4-BE49-F238E27FC236}">
                <a16:creationId xmlns:a16="http://schemas.microsoft.com/office/drawing/2014/main" id="{C00C4D58-500E-FBAA-79BC-95AA083E45C4}"/>
              </a:ext>
            </a:extLst>
          </p:cNvPr>
          <p:cNvGrpSpPr/>
          <p:nvPr userDrawn="1"/>
        </p:nvGrpSpPr>
        <p:grpSpPr>
          <a:xfrm>
            <a:off x="0" y="9819000"/>
            <a:ext cx="18288000" cy="468000"/>
            <a:chOff x="0" y="9819000"/>
            <a:chExt cx="18288000" cy="468000"/>
          </a:xfrm>
        </p:grpSpPr>
        <p:grpSp>
          <p:nvGrpSpPr>
            <p:cNvPr id="13" name="Group 12">
              <a:extLst>
                <a:ext uri="{FF2B5EF4-FFF2-40B4-BE49-F238E27FC236}">
                  <a16:creationId xmlns:a16="http://schemas.microsoft.com/office/drawing/2014/main" id="{B58DAED6-6103-E134-44B9-CCB3158711E2}"/>
                </a:ext>
              </a:extLst>
            </p:cNvPr>
            <p:cNvGrpSpPr/>
            <p:nvPr userDrawn="1"/>
          </p:nvGrpSpPr>
          <p:grpSpPr>
            <a:xfrm>
              <a:off x="0" y="9819000"/>
              <a:ext cx="10836000" cy="468000"/>
              <a:chOff x="0" y="9819000"/>
              <a:chExt cx="10836000" cy="468000"/>
            </a:xfrm>
          </p:grpSpPr>
          <p:sp>
            <p:nvSpPr>
              <p:cNvPr id="16" name="Rectangle 15">
                <a:extLst>
                  <a:ext uri="{FF2B5EF4-FFF2-40B4-BE49-F238E27FC236}">
                    <a16:creationId xmlns:a16="http://schemas.microsoft.com/office/drawing/2014/main" id="{302CD230-E799-625E-53BE-1687A36CB58F}"/>
                  </a:ext>
                </a:extLst>
              </p:cNvPr>
              <p:cNvSpPr/>
              <p:nvPr userDrawn="1"/>
            </p:nvSpPr>
            <p:spPr>
              <a:xfrm>
                <a:off x="0" y="9819000"/>
                <a:ext cx="3402000" cy="468000"/>
              </a:xfrm>
              <a:prstGeom prst="rect">
                <a:avLst/>
              </a:prstGeom>
              <a:solidFill>
                <a:srgbClr val="00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7764228B-0486-D071-7F24-A8AB8D97CDB4}"/>
                  </a:ext>
                </a:extLst>
              </p:cNvPr>
              <p:cNvSpPr/>
              <p:nvPr userDrawn="1"/>
            </p:nvSpPr>
            <p:spPr>
              <a:xfrm>
                <a:off x="3717400" y="9819000"/>
                <a:ext cx="3402000" cy="468000"/>
              </a:xfrm>
              <a:prstGeom prst="rect">
                <a:avLst/>
              </a:prstGeom>
              <a:solidFill>
                <a:srgbClr val="74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ectangle 17">
                <a:extLst>
                  <a:ext uri="{FF2B5EF4-FFF2-40B4-BE49-F238E27FC236}">
                    <a16:creationId xmlns:a16="http://schemas.microsoft.com/office/drawing/2014/main" id="{D03DA0DD-856A-EF7E-FE40-59BF84744CDB}"/>
                  </a:ext>
                </a:extLst>
              </p:cNvPr>
              <p:cNvSpPr/>
              <p:nvPr userDrawn="1"/>
            </p:nvSpPr>
            <p:spPr>
              <a:xfrm>
                <a:off x="7434000" y="9819000"/>
                <a:ext cx="3402000" cy="468000"/>
              </a:xfrm>
              <a:prstGeom prst="rect">
                <a:avLst/>
              </a:prstGeom>
              <a:solidFill>
                <a:srgbClr val="72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4" name="Rectangle 13">
              <a:extLst>
                <a:ext uri="{FF2B5EF4-FFF2-40B4-BE49-F238E27FC236}">
                  <a16:creationId xmlns:a16="http://schemas.microsoft.com/office/drawing/2014/main" id="{16D595F8-6F12-99B6-A22D-BBEC8AD20972}"/>
                </a:ext>
              </a:extLst>
            </p:cNvPr>
            <p:cNvSpPr/>
            <p:nvPr userDrawn="1"/>
          </p:nvSpPr>
          <p:spPr>
            <a:xfrm>
              <a:off x="11150600" y="9819000"/>
              <a:ext cx="3402000" cy="468000"/>
            </a:xfrm>
            <a:prstGeom prst="rect">
              <a:avLst/>
            </a:prstGeom>
            <a:solidFill>
              <a:srgbClr val="1A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E3B8C666-6576-54F6-0F90-07DAFC76584D}"/>
                </a:ext>
              </a:extLst>
            </p:cNvPr>
            <p:cNvSpPr/>
            <p:nvPr userDrawn="1"/>
          </p:nvSpPr>
          <p:spPr>
            <a:xfrm>
              <a:off x="14868000" y="9819000"/>
              <a:ext cx="3420000" cy="468000"/>
            </a:xfrm>
            <a:prstGeom prst="rect">
              <a:avLst/>
            </a:prstGeom>
            <a:solidFill>
              <a:srgbClr val="FC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49754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F609144-194F-29D6-C823-ECDA49604B03}"/>
              </a:ext>
            </a:extLst>
          </p:cNvPr>
          <p:cNvSpPr>
            <a:spLocks noGrp="1"/>
          </p:cNvSpPr>
          <p:nvPr>
            <p:ph type="body" orient="vert" idx="1"/>
          </p:nvPr>
        </p:nvSpPr>
        <p:spPr>
          <a:xfrm>
            <a:off x="533400" y="2738438"/>
            <a:ext cx="16497300" cy="6527800"/>
          </a:xfrm>
        </p:spPr>
        <p:txBody>
          <a:bodyPr vert="eaVert"/>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B8EA6BB9-4510-8DCD-30CB-B72227B22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9E0CD158-A4DF-31C8-4C29-05DA490F7D0B}"/>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9" name="Title 1">
            <a:extLst>
              <a:ext uri="{FF2B5EF4-FFF2-40B4-BE49-F238E27FC236}">
                <a16:creationId xmlns:a16="http://schemas.microsoft.com/office/drawing/2014/main" id="{CF2C00B3-4CD6-52FE-463A-72E442167B5F}"/>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22056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DFDA-18B6-446F-10F2-6BB1FE0E503F}"/>
              </a:ext>
            </a:extLst>
          </p:cNvPr>
          <p:cNvSpPr>
            <a:spLocks noGrp="1"/>
          </p:cNvSpPr>
          <p:nvPr>
            <p:ph type="title" orient="vert"/>
          </p:nvPr>
        </p:nvSpPr>
        <p:spPr>
          <a:xfrm>
            <a:off x="16486924" y="1943100"/>
            <a:ext cx="1016000" cy="7696200"/>
          </a:xfrm>
        </p:spPr>
        <p:txBody>
          <a:bodyPr vert="eaVert">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F6AAF635-7E0F-9C6F-BB57-1DB562401A5D}"/>
              </a:ext>
            </a:extLst>
          </p:cNvPr>
          <p:cNvSpPr>
            <a:spLocks noGrp="1"/>
          </p:cNvSpPr>
          <p:nvPr>
            <p:ph type="body" orient="vert" idx="1"/>
          </p:nvPr>
        </p:nvSpPr>
        <p:spPr>
          <a:xfrm>
            <a:off x="1257300" y="342900"/>
            <a:ext cx="14820900" cy="9296400"/>
          </a:xfrm>
        </p:spPr>
        <p:txBody>
          <a:bodyPr vert="eaVert"/>
          <a:lstStyle>
            <a:lvl1pPr>
              <a:defRPr>
                <a:solidFill>
                  <a:srgbClr val="1A206E"/>
                </a:solidFill>
              </a:defRPr>
            </a:lvl1pPr>
            <a:lvl2pPr>
              <a:defRPr>
                <a:solidFill>
                  <a:srgbClr val="1A206E"/>
                </a:solidFill>
              </a:defRPr>
            </a:lvl2pPr>
            <a:lvl3pPr>
              <a:defRPr>
                <a:solidFill>
                  <a:srgbClr val="1A206E"/>
                </a:solidFill>
              </a:defRPr>
            </a:lvl3pPr>
            <a:lvl4pPr>
              <a:defRPr>
                <a:solidFill>
                  <a:srgbClr val="1A206E"/>
                </a:solidFill>
              </a:defRPr>
            </a:lvl4pPr>
            <a:lvl5pPr>
              <a:defRPr>
                <a:solidFill>
                  <a:srgbClr val="1A20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AE6573F4-6B2C-ED1D-D3CA-9B9E978798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rot="5400000">
            <a:off x="16235248" y="495301"/>
            <a:ext cx="1519352" cy="1016000"/>
          </a:xfrm>
          <a:prstGeom prst="rect">
            <a:avLst/>
          </a:prstGeom>
        </p:spPr>
      </p:pic>
      <p:sp>
        <p:nvSpPr>
          <p:cNvPr id="8" name="Slide Number Placeholder 5">
            <a:extLst>
              <a:ext uri="{FF2B5EF4-FFF2-40B4-BE49-F238E27FC236}">
                <a16:creationId xmlns:a16="http://schemas.microsoft.com/office/drawing/2014/main" id="{77233A2F-BACC-4127-2F9D-D15078844508}"/>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114152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217040" y="-76500"/>
            <a:ext cx="936000" cy="10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1584327" y="9252000"/>
            <a:ext cx="11231674" cy="355996"/>
          </a:xfrm>
          <a:prstGeom prst="rect">
            <a:avLst/>
          </a:prstGeom>
        </p:spPr>
        <p:txBody>
          <a:bodyPr lIns="0" tIns="0" rIns="0" bIns="0"/>
          <a:lstStyle>
            <a:lvl1pPr marL="0" indent="0">
              <a:buNone/>
              <a:defRPr sz="1600"/>
            </a:lvl1pPr>
            <a:lvl2pPr marL="311080" indent="0">
              <a:buNone/>
              <a:defRPr sz="1600"/>
            </a:lvl2pPr>
            <a:lvl3pPr marL="622158" indent="0">
              <a:buNone/>
              <a:defRPr sz="1600"/>
            </a:lvl3pPr>
            <a:lvl4pPr marL="933236" indent="0">
              <a:buNone/>
              <a:defRPr sz="1600"/>
            </a:lvl4pPr>
            <a:lvl5pPr marL="1244314" indent="0">
              <a:buNone/>
              <a:defRPr sz="1600"/>
            </a:lvl5pPr>
          </a:lstStyle>
          <a:p>
            <a:pPr lvl="0"/>
            <a:r>
              <a:rPr lang="en-GB" noProof="0" dirty="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id="{3A091805-907E-411F-8F67-405448922C9C}"/>
              </a:ext>
            </a:extLst>
          </p:cNvPr>
          <p:cNvSpPr txBox="1"/>
          <p:nvPr userDrawn="1"/>
        </p:nvSpPr>
        <p:spPr>
          <a:xfrm>
            <a:off x="16056768" y="9112476"/>
            <a:ext cx="1439232" cy="495520"/>
          </a:xfrm>
          <a:prstGeom prst="rect">
            <a:avLst/>
          </a:prstGeom>
          <a:noFill/>
        </p:spPr>
        <p:txBody>
          <a:bodyPr wrap="square" rtlCol="0" anchor="b">
            <a:spAutoFit/>
          </a:bodyPr>
          <a:lstStyle/>
          <a:p>
            <a:pPr algn="r"/>
            <a:fld id="{BE2A2A16-73DD-4B23-8068-A2F2CED2582B}" type="slidenum">
              <a:rPr lang="en-GB" sz="2620" b="1" noProof="0" smtClean="0">
                <a:solidFill>
                  <a:schemeClr val="accent2"/>
                </a:solidFill>
              </a:rPr>
              <a:pPr algn="r"/>
              <a:t>‹#›</a:t>
            </a:fld>
            <a:endParaRPr lang="en-GB" sz="2620" b="1" noProof="0" dirty="0">
              <a:solidFill>
                <a:schemeClr val="accent2"/>
              </a:solidFill>
            </a:endParaRPr>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1583998" y="2591997"/>
            <a:ext cx="12240000" cy="2263470"/>
          </a:xfrm>
          <a:prstGeom prst="rect">
            <a:avLst/>
          </a:prstGeom>
        </p:spPr>
        <p:txBody>
          <a:bodyPr lIns="0" tIns="0" rIns="0" bIns="0" anchor="b" anchorCtr="0"/>
          <a:lstStyle>
            <a:lvl1pPr marL="0" indent="0">
              <a:lnSpc>
                <a:spcPct val="100000"/>
              </a:lnSpc>
              <a:spcBef>
                <a:spcPts val="0"/>
              </a:spcBef>
              <a:buNone/>
              <a:defRPr sz="8000" b="1">
                <a:solidFill>
                  <a:schemeClr val="accent3"/>
                </a:solidFill>
                <a:latin typeface="+mj-lt"/>
              </a:defRPr>
            </a:lvl1pPr>
            <a:lvl2pPr marL="311080" indent="0">
              <a:buNone/>
              <a:defRPr sz="8000" b="1">
                <a:solidFill>
                  <a:schemeClr val="accent3"/>
                </a:solidFill>
                <a:latin typeface="+mj-lt"/>
              </a:defRPr>
            </a:lvl2pPr>
            <a:lvl3pPr marL="622158" indent="0">
              <a:buNone/>
              <a:defRPr sz="8000" b="1">
                <a:solidFill>
                  <a:schemeClr val="accent3"/>
                </a:solidFill>
                <a:latin typeface="+mj-lt"/>
              </a:defRPr>
            </a:lvl3pPr>
            <a:lvl4pPr marL="933236" indent="0">
              <a:buNone/>
              <a:defRPr sz="8000" b="1">
                <a:solidFill>
                  <a:schemeClr val="accent3"/>
                </a:solidFill>
                <a:latin typeface="+mj-lt"/>
              </a:defRPr>
            </a:lvl4pPr>
            <a:lvl5pPr marL="1244314" indent="0">
              <a:buNone/>
              <a:defRPr sz="8000" b="1">
                <a:solidFill>
                  <a:schemeClr val="accent3"/>
                </a:solidFill>
                <a:latin typeface="+mj-lt"/>
              </a:defRPr>
            </a:lvl5pPr>
          </a:lstStyle>
          <a:p>
            <a:pPr lvl="0"/>
            <a:r>
              <a:rPr lang="en-GB" noProof="0" dirty="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1583999" y="5616000"/>
            <a:ext cx="12239998" cy="1559940"/>
          </a:xfrm>
          <a:prstGeom prst="rect">
            <a:avLst/>
          </a:prstGeom>
        </p:spPr>
        <p:txBody>
          <a:bodyPr lIns="0" tIns="0" rIns="0" bIns="0"/>
          <a:lstStyle>
            <a:lvl1pPr marL="0" indent="0">
              <a:lnSpc>
                <a:spcPct val="100000"/>
              </a:lnSpc>
              <a:buNone/>
              <a:defRPr sz="3600" b="1">
                <a:solidFill>
                  <a:schemeClr val="accent2"/>
                </a:solidFill>
                <a:latin typeface="+mj-lt"/>
              </a:defRPr>
            </a:lvl1pPr>
            <a:lvl2pPr marL="311080" indent="0">
              <a:buNone/>
              <a:defRPr sz="5200" b="1">
                <a:solidFill>
                  <a:schemeClr val="accent2"/>
                </a:solidFill>
                <a:latin typeface="+mj-lt"/>
              </a:defRPr>
            </a:lvl2pPr>
            <a:lvl3pPr marL="622158" indent="0">
              <a:buNone/>
              <a:defRPr sz="5200" b="1">
                <a:solidFill>
                  <a:schemeClr val="accent2"/>
                </a:solidFill>
                <a:latin typeface="+mj-lt"/>
              </a:defRPr>
            </a:lvl3pPr>
            <a:lvl4pPr marL="933236" indent="0">
              <a:buNone/>
              <a:defRPr sz="5200" b="1">
                <a:solidFill>
                  <a:schemeClr val="accent2"/>
                </a:solidFill>
                <a:latin typeface="+mj-lt"/>
              </a:defRPr>
            </a:lvl4pPr>
            <a:lvl5pPr marL="1244314" indent="0">
              <a:buNone/>
              <a:defRPr sz="5200" b="1">
                <a:solidFill>
                  <a:schemeClr val="accent2"/>
                </a:solidFill>
                <a:latin typeface="+mj-lt"/>
              </a:defRPr>
            </a:lvl5pPr>
          </a:lstStyle>
          <a:p>
            <a:pPr lvl="0"/>
            <a:r>
              <a:rPr lang="en-GB" noProof="0" dirty="0"/>
              <a:t>Subtitle over three lines at most.</a:t>
            </a:r>
          </a:p>
        </p:txBody>
      </p:sp>
      <p:pic>
        <p:nvPicPr>
          <p:cNvPr id="11" name="Picture 10">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15048656" y="823020"/>
            <a:ext cx="2447344" cy="1072016"/>
          </a:xfrm>
          <a:prstGeom prst="rect">
            <a:avLst/>
          </a:prstGeom>
        </p:spPr>
      </p:pic>
    </p:spTree>
    <p:extLst>
      <p:ext uri="{BB962C8B-B14F-4D97-AF65-F5344CB8AC3E}">
        <p14:creationId xmlns:p14="http://schemas.microsoft.com/office/powerpoint/2010/main" val="28011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217040" y="-76500"/>
            <a:ext cx="936000" cy="104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1584327" y="9252000"/>
            <a:ext cx="11231674" cy="355996"/>
          </a:xfrm>
          <a:prstGeom prst="rect">
            <a:avLst/>
          </a:prstGeom>
        </p:spPr>
        <p:txBody>
          <a:bodyPr lIns="0" tIns="0" rIns="0" bIns="0"/>
          <a:lstStyle>
            <a:lvl1pPr marL="0" indent="0">
              <a:buNone/>
              <a:defRPr sz="1600"/>
            </a:lvl1pPr>
            <a:lvl2pPr marL="311080" indent="0">
              <a:buNone/>
              <a:defRPr sz="1600"/>
            </a:lvl2pPr>
            <a:lvl3pPr marL="622158" indent="0">
              <a:buNone/>
              <a:defRPr sz="1600"/>
            </a:lvl3pPr>
            <a:lvl4pPr marL="933236" indent="0">
              <a:buNone/>
              <a:defRPr sz="1600"/>
            </a:lvl4pPr>
            <a:lvl5pPr marL="1244314" indent="0">
              <a:buNone/>
              <a:defRPr sz="16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16056768" y="9112476"/>
            <a:ext cx="1439232" cy="495520"/>
          </a:xfrm>
          <a:prstGeom prst="rect">
            <a:avLst/>
          </a:prstGeom>
          <a:noFill/>
        </p:spPr>
        <p:txBody>
          <a:bodyPr wrap="square" rtlCol="0" anchor="b">
            <a:spAutoFit/>
          </a:bodyPr>
          <a:lstStyle/>
          <a:p>
            <a:pPr algn="r"/>
            <a:fld id="{BE2A2A16-73DD-4B23-8068-A2F2CED2582B}" type="slidenum">
              <a:rPr lang="en-GB" sz="2620" b="1" noProof="0" smtClean="0">
                <a:solidFill>
                  <a:schemeClr val="accent2"/>
                </a:solidFill>
              </a:rPr>
              <a:pPr algn="r"/>
              <a:t>‹#›</a:t>
            </a:fld>
            <a:endParaRPr lang="en-GB" sz="2620" b="1" noProof="0" dirty="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1584000" y="2591999"/>
            <a:ext cx="15912000" cy="5863026"/>
          </a:xfrm>
          <a:prstGeom prst="rect">
            <a:avLst/>
          </a:prstGeom>
        </p:spPr>
        <p:txBody>
          <a:bodyPr lIns="0" tIns="0" rIns="0" bIns="0"/>
          <a:lstStyle>
            <a:lvl1pPr marL="571500" indent="-571500">
              <a:lnSpc>
                <a:spcPct val="100000"/>
              </a:lnSpc>
              <a:spcBef>
                <a:spcPts val="0"/>
              </a:spcBef>
              <a:spcAft>
                <a:spcPts val="2400"/>
              </a:spcAft>
              <a:buClr>
                <a:schemeClr val="accent2"/>
              </a:buClr>
              <a:buFont typeface="Arial Black" panose="020B0A04020102020204" pitchFamily="34" charset="0"/>
              <a:buChar char="–"/>
              <a:defRPr sz="3400" b="1"/>
            </a:lvl1pPr>
            <a:lvl2pPr marL="882580" indent="-571500">
              <a:lnSpc>
                <a:spcPct val="100000"/>
              </a:lnSpc>
              <a:spcBef>
                <a:spcPts val="0"/>
              </a:spcBef>
              <a:spcAft>
                <a:spcPts val="2400"/>
              </a:spcAft>
              <a:buClr>
                <a:schemeClr val="accent2"/>
              </a:buClr>
              <a:buFont typeface="Arial Black" panose="020B0A04020102020204" pitchFamily="34" charset="0"/>
              <a:buChar char="–"/>
              <a:defRPr sz="3400" b="1"/>
            </a:lvl2pPr>
            <a:lvl3pPr marL="1193658" indent="-571500">
              <a:lnSpc>
                <a:spcPct val="100000"/>
              </a:lnSpc>
              <a:spcBef>
                <a:spcPts val="0"/>
              </a:spcBef>
              <a:spcAft>
                <a:spcPts val="2400"/>
              </a:spcAft>
              <a:buClr>
                <a:schemeClr val="accent2"/>
              </a:buClr>
              <a:buFont typeface="Arial Black" panose="020B0A04020102020204" pitchFamily="34" charset="0"/>
              <a:buChar char="–"/>
              <a:defRPr sz="3400" b="1"/>
            </a:lvl3pPr>
            <a:lvl4pPr marL="1504736" indent="-571500">
              <a:lnSpc>
                <a:spcPct val="100000"/>
              </a:lnSpc>
              <a:spcBef>
                <a:spcPts val="0"/>
              </a:spcBef>
              <a:spcAft>
                <a:spcPts val="2400"/>
              </a:spcAft>
              <a:buClr>
                <a:schemeClr val="accent2"/>
              </a:buClr>
              <a:buFont typeface="Arial Black" panose="020B0A04020102020204" pitchFamily="34" charset="0"/>
              <a:buChar char="–"/>
              <a:defRPr sz="3400" b="1"/>
            </a:lvl4pPr>
            <a:lvl5pPr marL="1815814" indent="-571500">
              <a:lnSpc>
                <a:spcPct val="100000"/>
              </a:lnSpc>
              <a:spcBef>
                <a:spcPts val="0"/>
              </a:spcBef>
              <a:spcAft>
                <a:spcPts val="2400"/>
              </a:spcAft>
              <a:buClr>
                <a:schemeClr val="accent2"/>
              </a:buClr>
              <a:buFont typeface="Arial Black" panose="020B0A04020102020204" pitchFamily="34" charset="0"/>
              <a:buChar char="–"/>
              <a:defRPr sz="3400" b="1"/>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8" name="Text Placeholder 4">
            <a:extLst>
              <a:ext uri="{FF2B5EF4-FFF2-40B4-BE49-F238E27FC236}">
                <a16:creationId xmlns:a16="http://schemas.microsoft.com/office/drawing/2014/main" id="{8CE3D723-BCE7-4BD8-9335-C4B6096DC096}"/>
              </a:ext>
            </a:extLst>
          </p:cNvPr>
          <p:cNvSpPr>
            <a:spLocks noGrp="1"/>
          </p:cNvSpPr>
          <p:nvPr>
            <p:ph type="body" sz="quarter" idx="10" hasCustomPrompt="1"/>
          </p:nvPr>
        </p:nvSpPr>
        <p:spPr>
          <a:xfrm>
            <a:off x="1584000" y="1115590"/>
            <a:ext cx="11232000" cy="792000"/>
          </a:xfrm>
          <a:prstGeom prst="rect">
            <a:avLst/>
          </a:prstGeom>
        </p:spPr>
        <p:txBody>
          <a:bodyPr lIns="0" tIns="0" rIns="0" bIns="0" anchor="b" anchorCtr="0"/>
          <a:lstStyle>
            <a:lvl1pPr marL="0" indent="0">
              <a:buNone/>
              <a:defRPr sz="5200" b="1">
                <a:solidFill>
                  <a:schemeClr val="accent3"/>
                </a:solidFill>
                <a:latin typeface="+mj-lt"/>
              </a:defRPr>
            </a:lvl1pPr>
            <a:lvl2pPr marL="311080" indent="0">
              <a:buNone/>
              <a:defRPr sz="5200" b="1">
                <a:solidFill>
                  <a:schemeClr val="accent2"/>
                </a:solidFill>
                <a:latin typeface="+mj-lt"/>
              </a:defRPr>
            </a:lvl2pPr>
            <a:lvl3pPr marL="622158" indent="0">
              <a:buNone/>
              <a:defRPr sz="5200" b="1">
                <a:solidFill>
                  <a:schemeClr val="accent2"/>
                </a:solidFill>
                <a:latin typeface="+mj-lt"/>
              </a:defRPr>
            </a:lvl3pPr>
            <a:lvl4pPr marL="933236" indent="0">
              <a:buNone/>
              <a:defRPr sz="5200" b="1">
                <a:solidFill>
                  <a:schemeClr val="accent2"/>
                </a:solidFill>
                <a:latin typeface="+mj-lt"/>
              </a:defRPr>
            </a:lvl4pPr>
            <a:lvl5pPr marL="1244314" indent="0">
              <a:buNone/>
              <a:defRPr sz="5200" b="1">
                <a:solidFill>
                  <a:schemeClr val="accent2"/>
                </a:solidFill>
                <a:latin typeface="+mj-lt"/>
              </a:defRPr>
            </a:lvl5pPr>
          </a:lstStyle>
          <a:p>
            <a:pPr lvl="0"/>
            <a:r>
              <a:rPr lang="en-GB" noProof="0" dirty="0"/>
              <a:t>One-line heading</a:t>
            </a:r>
          </a:p>
        </p:txBody>
      </p:sp>
      <p:pic>
        <p:nvPicPr>
          <p:cNvPr id="12" name="Picture 11">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15048656" y="823020"/>
            <a:ext cx="2447344" cy="1072016"/>
          </a:xfrm>
          <a:prstGeom prst="rect">
            <a:avLst/>
          </a:prstGeom>
        </p:spPr>
      </p:pic>
    </p:spTree>
    <p:extLst>
      <p:ext uri="{BB962C8B-B14F-4D97-AF65-F5344CB8AC3E}">
        <p14:creationId xmlns:p14="http://schemas.microsoft.com/office/powerpoint/2010/main" val="359537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41AB-D6DF-FD7F-8A25-5A1E662E59A2}"/>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52C70C0A-B3A6-9655-DFEA-126D9D1B15CF}"/>
              </a:ext>
            </a:extLst>
          </p:cNvPr>
          <p:cNvSpPr>
            <a:spLocks noGrp="1"/>
          </p:cNvSpPr>
          <p:nvPr>
            <p:ph idx="1"/>
          </p:nvPr>
        </p:nvSpPr>
        <p:spPr>
          <a:xfrm>
            <a:off x="457200" y="1921668"/>
            <a:ext cx="17297400" cy="7489032"/>
          </a:xfrm>
        </p:spPr>
        <p:txBody>
          <a:bodyPr/>
          <a:lstStyle>
            <a:lvl1pPr>
              <a:defRPr>
                <a:solidFill>
                  <a:srgbClr val="1A206E"/>
                </a:solidFill>
              </a:defRPr>
            </a:lvl1pPr>
            <a:lvl2pPr>
              <a:defRPr>
                <a:solidFill>
                  <a:srgbClr val="1A206E"/>
                </a:solidFill>
              </a:defRPr>
            </a:lvl2pPr>
            <a:lvl3pPr>
              <a:defRPr>
                <a:solidFill>
                  <a:srgbClr val="1A206E"/>
                </a:solidFill>
              </a:defRPr>
            </a:lvl3pPr>
            <a:lvl4pPr>
              <a:defRPr>
                <a:solidFill>
                  <a:srgbClr val="1A206E"/>
                </a:solidFill>
              </a:defRPr>
            </a:lvl4pPr>
            <a:lvl5pPr>
              <a:defRPr>
                <a:solidFill>
                  <a:srgbClr val="1A20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7" name="Picture 6" descr="Logo, company name&#10;&#10;Description automatically generated">
            <a:extLst>
              <a:ext uri="{FF2B5EF4-FFF2-40B4-BE49-F238E27FC236}">
                <a16:creationId xmlns:a16="http://schemas.microsoft.com/office/drawing/2014/main" id="{7C4FE8BD-15D6-E1E8-6174-78FEE8F9E1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8AF35441-9553-9663-7D4A-68DC81062FF4}"/>
              </a:ext>
            </a:extLst>
          </p:cNvPr>
          <p:cNvSpPr>
            <a:spLocks noGrp="1"/>
          </p:cNvSpPr>
          <p:nvPr>
            <p:ph type="sldNum" sz="quarter" idx="12"/>
          </p:nvPr>
        </p:nvSpPr>
        <p:spPr>
          <a:xfrm>
            <a:off x="17754600" y="9897267"/>
            <a:ext cx="495300" cy="351633"/>
          </a:xfrm>
          <a:prstGeom prst="rect">
            <a:avLst/>
          </a:prstGeom>
        </p:spPr>
        <p:txBody>
          <a:bodyPr/>
          <a:lstStyle>
            <a:lvl1pPr>
              <a:defRPr sz="1600">
                <a:solidFill>
                  <a:srgbClr val="1A206E"/>
                </a:solidFill>
                <a:latin typeface="Arial" panose="020B0604020202020204" pitchFamily="34" charset="0"/>
                <a:cs typeface="Arial" panose="020B0604020202020204" pitchFamily="34" charset="0"/>
              </a:defRPr>
            </a:lvl1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27739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77EB-6A5B-36D1-9EEF-35260A662E1D}"/>
              </a:ext>
            </a:extLst>
          </p:cNvPr>
          <p:cNvSpPr>
            <a:spLocks noGrp="1"/>
          </p:cNvSpPr>
          <p:nvPr>
            <p:ph type="title"/>
          </p:nvPr>
        </p:nvSpPr>
        <p:spPr>
          <a:xfrm>
            <a:off x="1247775" y="2565400"/>
            <a:ext cx="15773400" cy="4278313"/>
          </a:xfrm>
        </p:spPr>
        <p:txBody>
          <a:bodyPr anchor="b"/>
          <a:lstStyle>
            <a:lvl1pPr>
              <a:defRPr sz="6000" b="1">
                <a:solidFill>
                  <a:srgbClr val="1A206E"/>
                </a:solidFill>
                <a:latin typeface="Arial" panose="020B0604020202020204" pitchFamily="34" charset="0"/>
                <a:cs typeface="Arial" panose="020B0604020202020204" pitchFamily="34" charset="0"/>
              </a:defRPr>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EFDDC44-5757-6B41-EB85-B2CECEC1DFF0}"/>
              </a:ext>
            </a:extLst>
          </p:cNvPr>
          <p:cNvSpPr>
            <a:spLocks noGrp="1"/>
          </p:cNvSpPr>
          <p:nvPr>
            <p:ph type="body" idx="1"/>
          </p:nvPr>
        </p:nvSpPr>
        <p:spPr>
          <a:xfrm>
            <a:off x="1247775" y="6884988"/>
            <a:ext cx="15773400" cy="2249487"/>
          </a:xfrm>
        </p:spPr>
        <p:txBody>
          <a:bodyPr/>
          <a:lstStyle>
            <a:lvl1pPr marL="0" indent="0">
              <a:buNone/>
              <a:defRPr sz="2400">
                <a:solidFill>
                  <a:srgbClr val="72C7E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descr="Logo, company name&#10;&#10;Description automatically generated">
            <a:extLst>
              <a:ext uri="{FF2B5EF4-FFF2-40B4-BE49-F238E27FC236}">
                <a16:creationId xmlns:a16="http://schemas.microsoft.com/office/drawing/2014/main" id="{2B513B24-A208-5640-2037-741F2C0A2E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Slide Number Placeholder 5">
            <a:extLst>
              <a:ext uri="{FF2B5EF4-FFF2-40B4-BE49-F238E27FC236}">
                <a16:creationId xmlns:a16="http://schemas.microsoft.com/office/drawing/2014/main" id="{64899FCC-CA17-F9C8-4DA1-DBB7BBCD019B}"/>
              </a:ext>
            </a:extLst>
          </p:cNvPr>
          <p:cNvSpPr>
            <a:spLocks noGrp="1"/>
          </p:cNvSpPr>
          <p:nvPr>
            <p:ph type="sldNum" sz="quarter" idx="12"/>
          </p:nvPr>
        </p:nvSpPr>
        <p:spPr>
          <a:xfrm>
            <a:off x="17754600" y="9897267"/>
            <a:ext cx="495300" cy="351633"/>
          </a:xfrm>
          <a:prstGeom prst="rect">
            <a:avLst/>
          </a:prstGeom>
        </p:spPr>
        <p:txBody>
          <a:bodyPr/>
          <a:lstStyle>
            <a:lvl1pPr>
              <a:defRPr sz="1600">
                <a:solidFill>
                  <a:srgbClr val="1A206E"/>
                </a:solidFill>
                <a:latin typeface="Arial" panose="020B0604020202020204" pitchFamily="34" charset="0"/>
                <a:cs typeface="Arial" panose="020B0604020202020204" pitchFamily="34" charset="0"/>
              </a:defRPr>
            </a:lvl1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49395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D3DEA-CF87-5509-E927-4BCEE5451204}"/>
              </a:ext>
            </a:extLst>
          </p:cNvPr>
          <p:cNvSpPr>
            <a:spLocks noGrp="1"/>
          </p:cNvSpPr>
          <p:nvPr>
            <p:ph sz="half" idx="1"/>
          </p:nvPr>
        </p:nvSpPr>
        <p:spPr>
          <a:xfrm>
            <a:off x="609600" y="2738438"/>
            <a:ext cx="7810500" cy="6527800"/>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91921C7-773A-A39C-7918-E9C0CF1EE1AC}"/>
              </a:ext>
            </a:extLst>
          </p:cNvPr>
          <p:cNvSpPr>
            <a:spLocks noGrp="1"/>
          </p:cNvSpPr>
          <p:nvPr>
            <p:ph sz="half" idx="2"/>
          </p:nvPr>
        </p:nvSpPr>
        <p:spPr>
          <a:xfrm>
            <a:off x="9601200" y="2738438"/>
            <a:ext cx="7810500" cy="6527800"/>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8" name="Picture 7" descr="Logo, company name&#10;&#10;Description automatically generated">
            <a:extLst>
              <a:ext uri="{FF2B5EF4-FFF2-40B4-BE49-F238E27FC236}">
                <a16:creationId xmlns:a16="http://schemas.microsoft.com/office/drawing/2014/main" id="{3157EC70-2761-15A3-3A0B-8F421838D1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A3028002-BC61-DF2A-EBF0-954CD77D91EB}"/>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10" name="Title 1">
            <a:extLst>
              <a:ext uri="{FF2B5EF4-FFF2-40B4-BE49-F238E27FC236}">
                <a16:creationId xmlns:a16="http://schemas.microsoft.com/office/drawing/2014/main" id="{D9A5B66F-C4A3-1310-41E0-F0B9FBE93A91}"/>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59826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A82251-DA7C-81B7-8811-2AB1BD67BEB0}"/>
              </a:ext>
            </a:extLst>
          </p:cNvPr>
          <p:cNvSpPr>
            <a:spLocks noGrp="1"/>
          </p:cNvSpPr>
          <p:nvPr>
            <p:ph type="body" idx="1"/>
          </p:nvPr>
        </p:nvSpPr>
        <p:spPr>
          <a:xfrm>
            <a:off x="1260475" y="2522538"/>
            <a:ext cx="7735888" cy="1235075"/>
          </a:xfrm>
        </p:spPr>
        <p:txBody>
          <a:bodyPr anchor="b"/>
          <a:lstStyle>
            <a:lvl1pPr marL="0" indent="0">
              <a:buNone/>
              <a:defRPr sz="2400" b="1">
                <a:solidFill>
                  <a:srgbClr val="1A206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8C38A-3A13-CFFC-7889-DEE0F79CB99E}"/>
              </a:ext>
            </a:extLst>
          </p:cNvPr>
          <p:cNvSpPr>
            <a:spLocks noGrp="1"/>
          </p:cNvSpPr>
          <p:nvPr>
            <p:ph sz="half" idx="2"/>
          </p:nvPr>
        </p:nvSpPr>
        <p:spPr>
          <a:xfrm>
            <a:off x="1260475" y="3757613"/>
            <a:ext cx="7735888" cy="5527675"/>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a:extLst>
              <a:ext uri="{FF2B5EF4-FFF2-40B4-BE49-F238E27FC236}">
                <a16:creationId xmlns:a16="http://schemas.microsoft.com/office/drawing/2014/main" id="{6B8A2709-4539-5C44-2131-6C9AC6B1DADB}"/>
              </a:ext>
            </a:extLst>
          </p:cNvPr>
          <p:cNvSpPr>
            <a:spLocks noGrp="1"/>
          </p:cNvSpPr>
          <p:nvPr>
            <p:ph type="body" sz="quarter" idx="3"/>
          </p:nvPr>
        </p:nvSpPr>
        <p:spPr>
          <a:xfrm>
            <a:off x="9258300" y="2522538"/>
            <a:ext cx="7775575" cy="1235075"/>
          </a:xfrm>
        </p:spPr>
        <p:txBody>
          <a:bodyPr anchor="b"/>
          <a:lstStyle>
            <a:lvl1pPr marL="0" indent="0">
              <a:buNone/>
              <a:defRPr sz="2400" b="1">
                <a:solidFill>
                  <a:srgbClr val="1A206E"/>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417F430-3A35-D894-1F39-0A349B493513}"/>
              </a:ext>
            </a:extLst>
          </p:cNvPr>
          <p:cNvSpPr>
            <a:spLocks noGrp="1"/>
          </p:cNvSpPr>
          <p:nvPr>
            <p:ph sz="quarter" idx="4"/>
          </p:nvPr>
        </p:nvSpPr>
        <p:spPr>
          <a:xfrm>
            <a:off x="9258300" y="3757613"/>
            <a:ext cx="7775575" cy="5527675"/>
          </a:xfrm>
        </p:spPr>
        <p:txBody>
          <a:bodyPr/>
          <a:lstStyle>
            <a:lvl1pPr>
              <a:defRPr>
                <a:solidFill>
                  <a:srgbClr val="1A206E"/>
                </a:solidFill>
                <a:latin typeface="Arial" panose="020B0604020202020204" pitchFamily="34" charset="0"/>
                <a:cs typeface="Arial" panose="020B0604020202020204" pitchFamily="34" charset="0"/>
              </a:defRPr>
            </a:lvl1pPr>
            <a:lvl2pPr>
              <a:defRPr>
                <a:solidFill>
                  <a:srgbClr val="1A206E"/>
                </a:solidFill>
                <a:latin typeface="Arial" panose="020B0604020202020204" pitchFamily="34" charset="0"/>
                <a:cs typeface="Arial" panose="020B0604020202020204" pitchFamily="34" charset="0"/>
              </a:defRPr>
            </a:lvl2pPr>
            <a:lvl3pPr>
              <a:defRPr>
                <a:solidFill>
                  <a:srgbClr val="1A206E"/>
                </a:solidFill>
                <a:latin typeface="Arial" panose="020B0604020202020204" pitchFamily="34" charset="0"/>
                <a:cs typeface="Arial" panose="020B0604020202020204" pitchFamily="34" charset="0"/>
              </a:defRPr>
            </a:lvl3pPr>
            <a:lvl4pPr>
              <a:defRPr>
                <a:solidFill>
                  <a:srgbClr val="1A206E"/>
                </a:solidFill>
                <a:latin typeface="Arial" panose="020B0604020202020204" pitchFamily="34" charset="0"/>
                <a:cs typeface="Arial" panose="020B0604020202020204" pitchFamily="34" charset="0"/>
              </a:defRPr>
            </a:lvl4pPr>
            <a:lvl5pPr>
              <a:defRPr>
                <a:solidFill>
                  <a:srgbClr val="1A206E"/>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pic>
        <p:nvPicPr>
          <p:cNvPr id="10" name="Picture 9" descr="Logo, company name&#10;&#10;Description automatically generated">
            <a:extLst>
              <a:ext uri="{FF2B5EF4-FFF2-40B4-BE49-F238E27FC236}">
                <a16:creationId xmlns:a16="http://schemas.microsoft.com/office/drawing/2014/main" id="{51F83B44-278D-43E0-2666-FCA9090118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11" name="Slide Number Placeholder 5">
            <a:extLst>
              <a:ext uri="{FF2B5EF4-FFF2-40B4-BE49-F238E27FC236}">
                <a16:creationId xmlns:a16="http://schemas.microsoft.com/office/drawing/2014/main" id="{AD9A825F-F099-9BDE-37DA-AE067105A677}"/>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
        <p:nvSpPr>
          <p:cNvPr id="12" name="Title 1">
            <a:extLst>
              <a:ext uri="{FF2B5EF4-FFF2-40B4-BE49-F238E27FC236}">
                <a16:creationId xmlns:a16="http://schemas.microsoft.com/office/drawing/2014/main" id="{744B47FA-230A-01CB-D9DF-6266331154A2}"/>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Tree>
    <p:extLst>
      <p:ext uri="{BB962C8B-B14F-4D97-AF65-F5344CB8AC3E}">
        <p14:creationId xmlns:p14="http://schemas.microsoft.com/office/powerpoint/2010/main" val="385670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9A726D-1855-F3D4-9A2A-88C6835A57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8" name="Title 1">
            <a:extLst>
              <a:ext uri="{FF2B5EF4-FFF2-40B4-BE49-F238E27FC236}">
                <a16:creationId xmlns:a16="http://schemas.microsoft.com/office/drawing/2014/main" id="{80003443-FE8E-6F6F-D463-2123C5ABF805}"/>
              </a:ext>
            </a:extLst>
          </p:cNvPr>
          <p:cNvSpPr>
            <a:spLocks noGrp="1"/>
          </p:cNvSpPr>
          <p:nvPr>
            <p:ph type="title"/>
          </p:nvPr>
        </p:nvSpPr>
        <p:spPr>
          <a:xfrm>
            <a:off x="457200" y="495301"/>
            <a:ext cx="15316200" cy="990600"/>
          </a:xfrm>
        </p:spPr>
        <p:txBody>
          <a:bodyPr>
            <a:normAutofit/>
          </a:bodyPr>
          <a:lstStyle>
            <a:lvl1pPr>
              <a:defRPr sz="40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9" name="Slide Number Placeholder 5">
            <a:extLst>
              <a:ext uri="{FF2B5EF4-FFF2-40B4-BE49-F238E27FC236}">
                <a16:creationId xmlns:a16="http://schemas.microsoft.com/office/drawing/2014/main" id="{E6598164-C399-7238-D615-EEFBDE557207}"/>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34119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38DC9981-2EC7-C952-AF66-E73CE7D936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6" name="Slide Number Placeholder 5">
            <a:extLst>
              <a:ext uri="{FF2B5EF4-FFF2-40B4-BE49-F238E27FC236}">
                <a16:creationId xmlns:a16="http://schemas.microsoft.com/office/drawing/2014/main" id="{E2ACD0BC-DB39-2B36-60F6-C04ED029193C}"/>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205247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C752-81B8-5E69-F60A-97EF69EA75D5}"/>
              </a:ext>
            </a:extLst>
          </p:cNvPr>
          <p:cNvSpPr>
            <a:spLocks noGrp="1"/>
          </p:cNvSpPr>
          <p:nvPr>
            <p:ph type="title"/>
          </p:nvPr>
        </p:nvSpPr>
        <p:spPr>
          <a:xfrm>
            <a:off x="1260475" y="685800"/>
            <a:ext cx="5897563" cy="2400300"/>
          </a:xfrm>
        </p:spPr>
        <p:txBody>
          <a:bodyPr anchor="b"/>
          <a:lstStyle>
            <a:lvl1pPr>
              <a:defRPr sz="3200" b="1">
                <a:solidFill>
                  <a:srgbClr val="1A206E"/>
                </a:solidFill>
                <a:latin typeface="Arial" panose="020B0604020202020204" pitchFamily="34" charset="0"/>
                <a:cs typeface="Arial" panose="020B0604020202020204" pitchFamily="34" charset="0"/>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4B431433-D992-7651-161B-D5AB022DB75E}"/>
              </a:ext>
            </a:extLst>
          </p:cNvPr>
          <p:cNvSpPr>
            <a:spLocks noGrp="1"/>
          </p:cNvSpPr>
          <p:nvPr>
            <p:ph idx="1"/>
          </p:nvPr>
        </p:nvSpPr>
        <p:spPr>
          <a:xfrm>
            <a:off x="7775575" y="1943100"/>
            <a:ext cx="9258300" cy="6848475"/>
          </a:xfrm>
        </p:spPr>
        <p:txBody>
          <a:bodyPr/>
          <a:lstStyle>
            <a:lvl1pPr>
              <a:defRPr sz="3200">
                <a:solidFill>
                  <a:srgbClr val="1A206E"/>
                </a:solidFill>
                <a:latin typeface="Arial" panose="020B0604020202020204" pitchFamily="34" charset="0"/>
                <a:cs typeface="Arial" panose="020B0604020202020204" pitchFamily="34" charset="0"/>
              </a:defRPr>
            </a:lvl1pPr>
            <a:lvl2pPr>
              <a:defRPr sz="2800">
                <a:solidFill>
                  <a:srgbClr val="1A206E"/>
                </a:solidFill>
                <a:latin typeface="Arial" panose="020B0604020202020204" pitchFamily="34" charset="0"/>
                <a:cs typeface="Arial" panose="020B0604020202020204" pitchFamily="34" charset="0"/>
              </a:defRPr>
            </a:lvl2pPr>
            <a:lvl3pPr>
              <a:defRPr sz="2400">
                <a:solidFill>
                  <a:srgbClr val="1A206E"/>
                </a:solidFill>
                <a:latin typeface="Arial" panose="020B0604020202020204" pitchFamily="34" charset="0"/>
                <a:cs typeface="Arial" panose="020B0604020202020204" pitchFamily="34" charset="0"/>
              </a:defRPr>
            </a:lvl3pPr>
            <a:lvl4pPr>
              <a:defRPr sz="2000">
                <a:solidFill>
                  <a:srgbClr val="1A206E"/>
                </a:solidFill>
                <a:latin typeface="Arial" panose="020B0604020202020204" pitchFamily="34" charset="0"/>
                <a:cs typeface="Arial" panose="020B0604020202020204" pitchFamily="34" charset="0"/>
              </a:defRPr>
            </a:lvl4pPr>
            <a:lvl5pPr>
              <a:defRPr sz="2000">
                <a:solidFill>
                  <a:srgbClr val="1A206E"/>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EF86E0C-25BB-3249-0273-F64076D200F7}"/>
              </a:ext>
            </a:extLst>
          </p:cNvPr>
          <p:cNvSpPr>
            <a:spLocks noGrp="1"/>
          </p:cNvSpPr>
          <p:nvPr>
            <p:ph type="body" sz="half" idx="2"/>
          </p:nvPr>
        </p:nvSpPr>
        <p:spPr>
          <a:xfrm>
            <a:off x="1260475" y="3086100"/>
            <a:ext cx="5897563" cy="5718175"/>
          </a:xfrm>
        </p:spPr>
        <p:txBody>
          <a:bodyPr/>
          <a:lstStyle>
            <a:lvl1pPr marL="0" indent="0">
              <a:buNone/>
              <a:defRPr sz="1600">
                <a:solidFill>
                  <a:srgbClr val="72C7E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D3B0E5DE-6456-547E-423E-DF1809D8FA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A86B30FB-19DB-7F7A-0BDA-1540B6777963}"/>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380657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42BB-33EA-33B8-D45D-19640D495F83}"/>
              </a:ext>
            </a:extLst>
          </p:cNvPr>
          <p:cNvSpPr>
            <a:spLocks noGrp="1"/>
          </p:cNvSpPr>
          <p:nvPr>
            <p:ph type="title"/>
          </p:nvPr>
        </p:nvSpPr>
        <p:spPr>
          <a:xfrm>
            <a:off x="1260475" y="685800"/>
            <a:ext cx="5897563" cy="2400300"/>
          </a:xfrm>
        </p:spPr>
        <p:txBody>
          <a:bodyPr anchor="b"/>
          <a:lstStyle>
            <a:lvl1pPr>
              <a:defRPr sz="3200" b="1">
                <a:solidFill>
                  <a:srgbClr val="1A206E"/>
                </a:solidFill>
                <a:latin typeface="Arial" panose="020B0604020202020204" pitchFamily="34" charset="0"/>
                <a:cs typeface="Arial" panose="020B0604020202020204" pitchFamily="34" charset="0"/>
              </a:defRPr>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966AC25-5C09-D594-DE67-A94FF9964950}"/>
              </a:ext>
            </a:extLst>
          </p:cNvPr>
          <p:cNvSpPr>
            <a:spLocks noGrp="1"/>
          </p:cNvSpPr>
          <p:nvPr>
            <p:ph type="pic" idx="1"/>
          </p:nvPr>
        </p:nvSpPr>
        <p:spPr>
          <a:xfrm>
            <a:off x="7775575" y="1481138"/>
            <a:ext cx="9258300" cy="7310437"/>
          </a:xfrm>
        </p:spPr>
        <p:txBody>
          <a:bodyPr/>
          <a:lstStyle>
            <a:lvl1pPr marL="0" indent="0">
              <a:buNone/>
              <a:defRPr sz="3200">
                <a:solidFill>
                  <a:srgbClr val="1A206E"/>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C11AB980-20E0-F305-BA33-E7B509000A99}"/>
              </a:ext>
            </a:extLst>
          </p:cNvPr>
          <p:cNvSpPr>
            <a:spLocks noGrp="1"/>
          </p:cNvSpPr>
          <p:nvPr>
            <p:ph type="body" sz="half" idx="2"/>
          </p:nvPr>
        </p:nvSpPr>
        <p:spPr>
          <a:xfrm>
            <a:off x="1260475" y="3086100"/>
            <a:ext cx="5897563" cy="5718175"/>
          </a:xfrm>
        </p:spPr>
        <p:txBody>
          <a:bodyPr/>
          <a:lstStyle>
            <a:lvl1pPr marL="0" indent="0">
              <a:buNone/>
              <a:defRPr sz="1600">
                <a:solidFill>
                  <a:srgbClr val="1A206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 company name&#10;&#10;Description automatically generated">
            <a:extLst>
              <a:ext uri="{FF2B5EF4-FFF2-40B4-BE49-F238E27FC236}">
                <a16:creationId xmlns:a16="http://schemas.microsoft.com/office/drawing/2014/main" id="{B77CD430-17F4-43FB-65CA-B338A1A198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94" r="10995"/>
          <a:stretch/>
        </p:blipFill>
        <p:spPr>
          <a:xfrm>
            <a:off x="16235248" y="495301"/>
            <a:ext cx="1519352" cy="1016000"/>
          </a:xfrm>
          <a:prstGeom prst="rect">
            <a:avLst/>
          </a:prstGeom>
        </p:spPr>
      </p:pic>
      <p:sp>
        <p:nvSpPr>
          <p:cNvPr id="9" name="Slide Number Placeholder 5">
            <a:extLst>
              <a:ext uri="{FF2B5EF4-FFF2-40B4-BE49-F238E27FC236}">
                <a16:creationId xmlns:a16="http://schemas.microsoft.com/office/drawing/2014/main" id="{95B3FB86-92B5-C6CD-DC43-AC3F9150F58E}"/>
              </a:ext>
            </a:extLst>
          </p:cNvPr>
          <p:cNvSpPr txBox="1">
            <a:spLocks/>
          </p:cNvSpPr>
          <p:nvPr userDrawn="1"/>
        </p:nvSpPr>
        <p:spPr>
          <a:xfrm>
            <a:off x="17754600" y="9897267"/>
            <a:ext cx="495300" cy="351633"/>
          </a:xfrm>
          <a:prstGeom prst="rect">
            <a:avLst/>
          </a:prstGeom>
        </p:spPr>
        <p:txBody>
          <a:bodyPr/>
          <a:lstStyle>
            <a:defPPr>
              <a:defRPr lang="en-US"/>
            </a:defPPr>
            <a:lvl1pPr marL="0" algn="l" defTabSz="914400" rtl="0" eaLnBrk="1" latinLnBrk="0" hangingPunct="1">
              <a:defRPr sz="1600" kern="1200">
                <a:solidFill>
                  <a:srgbClr val="1A206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743CA8-965D-46F9-9686-5E5EB043CFDD}" type="slidenum">
              <a:rPr lang="en-IE" smtClean="0"/>
              <a:pPr/>
              <a:t>‹#›</a:t>
            </a:fld>
            <a:endParaRPr lang="en-IE" dirty="0"/>
          </a:p>
        </p:txBody>
      </p:sp>
    </p:spTree>
    <p:extLst>
      <p:ext uri="{BB962C8B-B14F-4D97-AF65-F5344CB8AC3E}">
        <p14:creationId xmlns:p14="http://schemas.microsoft.com/office/powerpoint/2010/main" val="380263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68F48-345F-41B4-DE6B-3B8B72CAF3A7}"/>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8412138-6D8C-1297-BD9B-97FFE3F76244}"/>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grpSp>
        <p:nvGrpSpPr>
          <p:cNvPr id="29" name="Group 28">
            <a:extLst>
              <a:ext uri="{FF2B5EF4-FFF2-40B4-BE49-F238E27FC236}">
                <a16:creationId xmlns:a16="http://schemas.microsoft.com/office/drawing/2014/main" id="{CB959803-25CD-1B6B-EA75-F30A0E885B67}"/>
              </a:ext>
            </a:extLst>
          </p:cNvPr>
          <p:cNvGrpSpPr/>
          <p:nvPr userDrawn="1"/>
        </p:nvGrpSpPr>
        <p:grpSpPr>
          <a:xfrm>
            <a:off x="0" y="9819000"/>
            <a:ext cx="18288000" cy="468000"/>
            <a:chOff x="0" y="9819000"/>
            <a:chExt cx="18288000" cy="468000"/>
          </a:xfrm>
        </p:grpSpPr>
        <p:grpSp>
          <p:nvGrpSpPr>
            <p:cNvPr id="30" name="Group 29">
              <a:extLst>
                <a:ext uri="{FF2B5EF4-FFF2-40B4-BE49-F238E27FC236}">
                  <a16:creationId xmlns:a16="http://schemas.microsoft.com/office/drawing/2014/main" id="{9F035097-2C65-A3DD-31BE-3750D089637F}"/>
                </a:ext>
              </a:extLst>
            </p:cNvPr>
            <p:cNvGrpSpPr/>
            <p:nvPr userDrawn="1"/>
          </p:nvGrpSpPr>
          <p:grpSpPr>
            <a:xfrm>
              <a:off x="0" y="9819000"/>
              <a:ext cx="10836000" cy="468000"/>
              <a:chOff x="0" y="9819000"/>
              <a:chExt cx="10836000" cy="468000"/>
            </a:xfrm>
          </p:grpSpPr>
          <p:sp>
            <p:nvSpPr>
              <p:cNvPr id="33" name="Rectangle 32">
                <a:extLst>
                  <a:ext uri="{FF2B5EF4-FFF2-40B4-BE49-F238E27FC236}">
                    <a16:creationId xmlns:a16="http://schemas.microsoft.com/office/drawing/2014/main" id="{D7A9113E-0D47-A853-FD6D-27B50C66449D}"/>
                  </a:ext>
                </a:extLst>
              </p:cNvPr>
              <p:cNvSpPr/>
              <p:nvPr userDrawn="1"/>
            </p:nvSpPr>
            <p:spPr>
              <a:xfrm>
                <a:off x="0" y="9819000"/>
                <a:ext cx="3402000" cy="468000"/>
              </a:xfrm>
              <a:prstGeom prst="rect">
                <a:avLst/>
              </a:prstGeom>
              <a:solidFill>
                <a:srgbClr val="00A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C2B36EE8-0EB0-5DFB-3E17-7306BB9A9F4A}"/>
                  </a:ext>
                </a:extLst>
              </p:cNvPr>
              <p:cNvSpPr/>
              <p:nvPr userDrawn="1"/>
            </p:nvSpPr>
            <p:spPr>
              <a:xfrm>
                <a:off x="3717400" y="9819000"/>
                <a:ext cx="3402000" cy="468000"/>
              </a:xfrm>
              <a:prstGeom prst="rect">
                <a:avLst/>
              </a:prstGeom>
              <a:solidFill>
                <a:srgbClr val="742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BF51A9F1-5DFB-C7CC-C01E-B1F813637F1C}"/>
                  </a:ext>
                </a:extLst>
              </p:cNvPr>
              <p:cNvSpPr/>
              <p:nvPr userDrawn="1"/>
            </p:nvSpPr>
            <p:spPr>
              <a:xfrm>
                <a:off x="7434000" y="9819000"/>
                <a:ext cx="3402000" cy="468000"/>
              </a:xfrm>
              <a:prstGeom prst="rect">
                <a:avLst/>
              </a:prstGeom>
              <a:solidFill>
                <a:srgbClr val="72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1" name="Rectangle 30">
              <a:extLst>
                <a:ext uri="{FF2B5EF4-FFF2-40B4-BE49-F238E27FC236}">
                  <a16:creationId xmlns:a16="http://schemas.microsoft.com/office/drawing/2014/main" id="{913F09A1-2B43-B971-A880-8E139D068527}"/>
                </a:ext>
              </a:extLst>
            </p:cNvPr>
            <p:cNvSpPr/>
            <p:nvPr userDrawn="1"/>
          </p:nvSpPr>
          <p:spPr>
            <a:xfrm>
              <a:off x="11150600" y="9819000"/>
              <a:ext cx="3402000" cy="468000"/>
            </a:xfrm>
            <a:prstGeom prst="rect">
              <a:avLst/>
            </a:prstGeom>
            <a:solidFill>
              <a:srgbClr val="1A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Rectangle 31">
              <a:extLst>
                <a:ext uri="{FF2B5EF4-FFF2-40B4-BE49-F238E27FC236}">
                  <a16:creationId xmlns:a16="http://schemas.microsoft.com/office/drawing/2014/main" id="{A82AFF09-3136-CA7E-2C0C-71601F845AF3}"/>
                </a:ext>
              </a:extLst>
            </p:cNvPr>
            <p:cNvSpPr/>
            <p:nvPr userDrawn="1"/>
          </p:nvSpPr>
          <p:spPr>
            <a:xfrm>
              <a:off x="14868000" y="9819000"/>
              <a:ext cx="3420000" cy="468000"/>
            </a:xfrm>
            <a:prstGeom prst="rect">
              <a:avLst/>
            </a:prstGeom>
            <a:solidFill>
              <a:srgbClr val="FC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4282221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tii.i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sustrans.org.uk/for-professionals/research-monitoring-and-evaluation/" TargetMode="External"/><Relationship Id="rId5" Type="http://schemas.openxmlformats.org/officeDocument/2006/relationships/hyperlink" Target="mailto:monitoring@sustrans.org.uk" TargetMode="External"/><Relationship Id="rId4" Type="http://schemas.openxmlformats.org/officeDocument/2006/relationships/hyperlink" Target="https://www.tii.ie/en/tii-library/research/"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ie/ga/foilsiuchan/34846-national-cycle-network/?"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C0345-5D22-2CF2-B560-9219949E596F}"/>
              </a:ext>
            </a:extLst>
          </p:cNvPr>
          <p:cNvSpPr>
            <a:spLocks noGrp="1"/>
          </p:cNvSpPr>
          <p:nvPr>
            <p:ph type="ctrTitle"/>
          </p:nvPr>
        </p:nvSpPr>
        <p:spPr/>
        <p:txBody>
          <a:bodyPr/>
          <a:lstStyle/>
          <a:p>
            <a:r>
              <a:rPr lang="en-IE" dirty="0"/>
              <a:t>TII Road Safety Seminar</a:t>
            </a:r>
            <a:br>
              <a:rPr lang="en-IE" dirty="0"/>
            </a:br>
            <a:r>
              <a:rPr lang="en-IE" dirty="0"/>
              <a:t> </a:t>
            </a:r>
          </a:p>
        </p:txBody>
      </p:sp>
      <p:sp>
        <p:nvSpPr>
          <p:cNvPr id="5" name="Subtitle 4">
            <a:extLst>
              <a:ext uri="{FF2B5EF4-FFF2-40B4-BE49-F238E27FC236}">
                <a16:creationId xmlns:a16="http://schemas.microsoft.com/office/drawing/2014/main" id="{03E5DC34-B76A-9861-513B-C26B2D480414}"/>
              </a:ext>
            </a:extLst>
          </p:cNvPr>
          <p:cNvSpPr>
            <a:spLocks noGrp="1"/>
          </p:cNvSpPr>
          <p:nvPr>
            <p:ph type="subTitle" idx="1"/>
          </p:nvPr>
        </p:nvSpPr>
        <p:spPr>
          <a:xfrm>
            <a:off x="762000" y="4721849"/>
            <a:ext cx="13716000" cy="2482850"/>
          </a:xfrm>
        </p:spPr>
        <p:txBody>
          <a:bodyPr/>
          <a:lstStyle/>
          <a:p>
            <a:r>
              <a:rPr lang="en-US" dirty="0"/>
              <a:t>9</a:t>
            </a:r>
            <a:r>
              <a:rPr lang="en-IE" baseline="30000" dirty="0" err="1"/>
              <a:t>th</a:t>
            </a:r>
            <a:r>
              <a:rPr lang="en-IE" dirty="0"/>
              <a:t> of April 2025,</a:t>
            </a:r>
          </a:p>
          <a:p>
            <a:r>
              <a:rPr lang="en-IE" dirty="0"/>
              <a:t>Athlone.</a:t>
            </a:r>
          </a:p>
        </p:txBody>
      </p:sp>
      <p:pic>
        <p:nvPicPr>
          <p:cNvPr id="2" name="Picture 1">
            <a:extLst>
              <a:ext uri="{FF2B5EF4-FFF2-40B4-BE49-F238E27FC236}">
                <a16:creationId xmlns:a16="http://schemas.microsoft.com/office/drawing/2014/main" id="{4D74AD7E-F29D-612A-2870-AF8A175C31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3800" y="7637944"/>
            <a:ext cx="2633663" cy="2061128"/>
          </a:xfrm>
          <a:prstGeom prst="rect">
            <a:avLst/>
          </a:prstGeom>
          <a:noFill/>
          <a:ln>
            <a:noFill/>
          </a:ln>
        </p:spPr>
      </p:pic>
      <p:sp>
        <p:nvSpPr>
          <p:cNvPr id="3" name="Text Placeholder 1">
            <a:extLst>
              <a:ext uri="{FF2B5EF4-FFF2-40B4-BE49-F238E27FC236}">
                <a16:creationId xmlns:a16="http://schemas.microsoft.com/office/drawing/2014/main" id="{5CBB832D-BD76-A9CB-B094-778A75B4343D}"/>
              </a:ext>
            </a:extLst>
          </p:cNvPr>
          <p:cNvSpPr txBox="1">
            <a:spLocks/>
          </p:cNvSpPr>
          <p:nvPr/>
        </p:nvSpPr>
        <p:spPr>
          <a:xfrm>
            <a:off x="790575" y="5977561"/>
            <a:ext cx="9144000" cy="18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800" b="1" dirty="0">
                <a:solidFill>
                  <a:srgbClr val="1A206E"/>
                </a:solidFill>
              </a:rPr>
              <a:t>Age Friendly Active Travel</a:t>
            </a:r>
          </a:p>
          <a:p>
            <a:pPr marL="0" indent="0">
              <a:buNone/>
            </a:pPr>
            <a:endParaRPr lang="en-GB" dirty="0">
              <a:solidFill>
                <a:srgbClr val="1A206E"/>
              </a:solidFill>
            </a:endParaRPr>
          </a:p>
          <a:p>
            <a:pPr marL="0" indent="0">
              <a:buNone/>
            </a:pPr>
            <a:r>
              <a:rPr lang="en-GB" dirty="0">
                <a:solidFill>
                  <a:srgbClr val="1A206E"/>
                </a:solidFill>
              </a:rPr>
              <a:t>Ruth Van Ry, Evaluation Manager, Sustrans </a:t>
            </a:r>
          </a:p>
          <a:p>
            <a:pPr marL="0" indent="0">
              <a:buNone/>
            </a:pPr>
            <a:r>
              <a:rPr lang="en-GB" dirty="0">
                <a:solidFill>
                  <a:srgbClr val="1A206E"/>
                </a:solidFill>
              </a:rPr>
              <a:t>ruth.vanry@sustrans.org.uk </a:t>
            </a:r>
          </a:p>
        </p:txBody>
      </p:sp>
    </p:spTree>
    <p:extLst>
      <p:ext uri="{BB962C8B-B14F-4D97-AF65-F5344CB8AC3E}">
        <p14:creationId xmlns:p14="http://schemas.microsoft.com/office/powerpoint/2010/main" val="59942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CBE19C-47F9-56A9-63DE-0712D9E7197C}"/>
              </a:ext>
            </a:extLst>
          </p:cNvPr>
          <p:cNvSpPr txBox="1">
            <a:spLocks/>
          </p:cNvSpPr>
          <p:nvPr/>
        </p:nvSpPr>
        <p:spPr>
          <a:xfrm>
            <a:off x="1066800" y="800100"/>
            <a:ext cx="15773400" cy="20126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tx1">
                    <a:lumMod val="50000"/>
                    <a:lumOff val="50000"/>
                  </a:schemeClr>
                </a:solidFill>
                <a:ea typeface="MS Gothic" panose="020B0609070205080204" pitchFamily="49" charset="-128"/>
                <a:cs typeface="Times New Roman" panose="02020603050405020304" pitchFamily="18" charset="0"/>
              </a:rPr>
              <a:t>Rural areas and their challenges</a:t>
            </a:r>
            <a:endParaRPr lang="en-GB" sz="5400" dirty="0">
              <a:solidFill>
                <a:schemeClr val="tx1">
                  <a:lumMod val="50000"/>
                  <a:lumOff val="50000"/>
                </a:schemeClr>
              </a:solidFill>
            </a:endParaRPr>
          </a:p>
        </p:txBody>
      </p:sp>
      <p:sp>
        <p:nvSpPr>
          <p:cNvPr id="6" name="TextBox 5">
            <a:extLst>
              <a:ext uri="{FF2B5EF4-FFF2-40B4-BE49-F238E27FC236}">
                <a16:creationId xmlns:a16="http://schemas.microsoft.com/office/drawing/2014/main" id="{9C7E69AF-D65C-F2F2-A804-EF400F115CE5}"/>
              </a:ext>
            </a:extLst>
          </p:cNvPr>
          <p:cNvSpPr txBox="1"/>
          <p:nvPr/>
        </p:nvSpPr>
        <p:spPr>
          <a:xfrm>
            <a:off x="1257300" y="2019300"/>
            <a:ext cx="16162350" cy="6678751"/>
          </a:xfrm>
          <a:prstGeom prst="rect">
            <a:avLst/>
          </a:prstGeom>
          <a:noFill/>
        </p:spPr>
        <p:txBody>
          <a:bodyPr wrap="square">
            <a:spAutoFit/>
          </a:bodyPr>
          <a:lstStyle/>
          <a:p>
            <a:r>
              <a:rPr lang="en-GB" sz="3600" b="1" dirty="0">
                <a:solidFill>
                  <a:srgbClr val="006DB5"/>
                </a:solidFill>
              </a:rPr>
              <a:t>32% of those living in rural areas </a:t>
            </a:r>
            <a:r>
              <a:rPr lang="en-GB" sz="3600" b="1" dirty="0">
                <a:solidFill>
                  <a:srgbClr val="006DB5"/>
                </a:solidFill>
                <a:ea typeface="Arial" panose="020B0604020202020204" pitchFamily="34" charset="0"/>
                <a:cs typeface="Times New Roman" panose="02020603050405020304" pitchFamily="18" charset="0"/>
              </a:rPr>
              <a:t>would be encouraged to travel actively more often if</a:t>
            </a:r>
            <a:r>
              <a:rPr lang="en-GB" sz="3600" b="1" dirty="0">
                <a:solidFill>
                  <a:srgbClr val="006DB5"/>
                </a:solidFill>
              </a:rPr>
              <a:t> they were able to combine walking, cycling and wheeling with public transport more easily</a:t>
            </a:r>
          </a:p>
          <a:p>
            <a:pPr marL="428625" indent="-428625">
              <a:buFont typeface="Arial" panose="020B0604020202020204" pitchFamily="34" charset="0"/>
              <a:buChar char="•"/>
            </a:pPr>
            <a:endParaRPr lang="en-GB" sz="3600" dirty="0"/>
          </a:p>
          <a:p>
            <a:pPr marL="428625" indent="-428625">
              <a:buFont typeface="Arial" panose="020B0604020202020204" pitchFamily="34" charset="0"/>
              <a:buChar char="•"/>
            </a:pPr>
            <a:r>
              <a:rPr lang="en-GB" sz="3600" dirty="0"/>
              <a:t>Just over three in ten people in Ireland (31.4%) live in a rural area.</a:t>
            </a:r>
          </a:p>
          <a:p>
            <a:pPr marL="428625" indent="-428625">
              <a:buFont typeface="Arial" panose="020B0604020202020204" pitchFamily="34" charset="0"/>
              <a:buChar char="•"/>
            </a:pPr>
            <a:r>
              <a:rPr lang="en-GB" sz="3600" dirty="0"/>
              <a:t>Very remote and rural areas in Ireland have the highest average age, compared to other more urban areas, and the fastest aging population</a:t>
            </a:r>
          </a:p>
          <a:p>
            <a:pPr marL="428625" indent="-428625">
              <a:buFont typeface="Arial" panose="020B0604020202020204" pitchFamily="34" charset="0"/>
              <a:buChar char="•"/>
            </a:pPr>
            <a:r>
              <a:rPr lang="en-GB" sz="3600" dirty="0"/>
              <a:t>Based on out stakeholder survey, those who live in rural areas are more likely than those in urban areas to be deterred from active travel by places being too far away</a:t>
            </a:r>
          </a:p>
          <a:p>
            <a:pPr marL="428625" indent="-428625">
              <a:buFont typeface="Arial" panose="020B0604020202020204" pitchFamily="34" charset="0"/>
              <a:buChar char="•"/>
            </a:pPr>
            <a:r>
              <a:rPr lang="en-GB" sz="3600" dirty="0"/>
              <a:t>Our professionals felt that rural areas are inhospitable for active travel and challenging to find opportunities to make improvements to</a:t>
            </a:r>
          </a:p>
          <a:p>
            <a:endParaRPr lang="en-GB" sz="3200" b="1" dirty="0">
              <a:solidFill>
                <a:schemeClr val="accent2"/>
              </a:solidFill>
            </a:endParaRPr>
          </a:p>
        </p:txBody>
      </p:sp>
    </p:spTree>
    <p:extLst>
      <p:ext uri="{BB962C8B-B14F-4D97-AF65-F5344CB8AC3E}">
        <p14:creationId xmlns:p14="http://schemas.microsoft.com/office/powerpoint/2010/main" val="36802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5388" y="967037"/>
            <a:ext cx="11521280" cy="793750"/>
          </a:xfrm>
        </p:spPr>
        <p:txBody>
          <a:bodyPr>
            <a:normAutofit fontScale="92500"/>
          </a:bodyPr>
          <a:lstStyle/>
          <a:p>
            <a:r>
              <a:rPr lang="en-GB" dirty="0"/>
              <a:t>Consultation with the professionals| </a:t>
            </a:r>
            <a:r>
              <a:rPr lang="en-GB" sz="2800" dirty="0"/>
              <a:t>Gaps identified</a:t>
            </a:r>
          </a:p>
        </p:txBody>
      </p:sp>
      <p:pic>
        <p:nvPicPr>
          <p:cNvPr id="3" name="Picture 2">
            <a:extLst>
              <a:ext uri="{FF2B5EF4-FFF2-40B4-BE49-F238E27FC236}">
                <a16:creationId xmlns:a16="http://schemas.microsoft.com/office/drawing/2014/main" id="{54B8FB21-216C-40E2-C35E-4F5FE525F714}"/>
              </a:ext>
            </a:extLst>
          </p:cNvPr>
          <p:cNvPicPr>
            <a:picLocks noChangeAspect="1"/>
          </p:cNvPicPr>
          <p:nvPr/>
        </p:nvPicPr>
        <p:blipFill>
          <a:blip r:embed="rId3"/>
          <a:stretch>
            <a:fillRect/>
          </a:stretch>
        </p:blipFill>
        <p:spPr>
          <a:xfrm>
            <a:off x="13106668" y="527550"/>
            <a:ext cx="1902116" cy="1304658"/>
          </a:xfrm>
          <a:prstGeom prst="rect">
            <a:avLst/>
          </a:prstGeom>
        </p:spPr>
      </p:pic>
      <p:sp>
        <p:nvSpPr>
          <p:cNvPr id="14" name="TextBox 13">
            <a:extLst>
              <a:ext uri="{FF2B5EF4-FFF2-40B4-BE49-F238E27FC236}">
                <a16:creationId xmlns:a16="http://schemas.microsoft.com/office/drawing/2014/main" id="{71AA3443-401B-0547-9BCE-882F6C9ED337}"/>
              </a:ext>
            </a:extLst>
          </p:cNvPr>
          <p:cNvSpPr txBox="1"/>
          <p:nvPr/>
        </p:nvSpPr>
        <p:spPr>
          <a:xfrm>
            <a:off x="1447800" y="3655827"/>
            <a:ext cx="14859000" cy="8371523"/>
          </a:xfrm>
          <a:prstGeom prst="rect">
            <a:avLst/>
          </a:prstGeom>
          <a:noFill/>
        </p:spPr>
        <p:txBody>
          <a:bodyPr wrap="square">
            <a:spAutoFit/>
          </a:bodyPr>
          <a:lstStyle/>
          <a:p>
            <a:pPr marL="285750" indent="-285750">
              <a:buFont typeface="Arial" panose="020B0604020202020204" pitchFamily="34" charset="0"/>
              <a:buChar char="•"/>
            </a:pPr>
            <a:r>
              <a:rPr lang="en-GB" sz="3600" dirty="0">
                <a:solidFill>
                  <a:schemeClr val="accent2"/>
                </a:solidFill>
              </a:rPr>
              <a:t>Greenways were spoken of positively but creating a network of routes to connect villages with towns and cities was identified as a gap in current delivery </a:t>
            </a:r>
          </a:p>
          <a:p>
            <a:pPr marL="285750" indent="-285750">
              <a:buFont typeface="Arial" panose="020B0604020202020204" pitchFamily="34" charset="0"/>
              <a:buChar char="•"/>
            </a:pPr>
            <a:r>
              <a:rPr lang="en-GB" sz="3600" dirty="0">
                <a:solidFill>
                  <a:schemeClr val="accent2"/>
                </a:solidFill>
              </a:rPr>
              <a:t>Older people not being specifically designed for, but expected to have been accounted for through a broader inclusive approach </a:t>
            </a:r>
          </a:p>
          <a:p>
            <a:pPr marL="285750" indent="-285750">
              <a:buFont typeface="Arial" panose="020B0604020202020204" pitchFamily="34" charset="0"/>
              <a:buChar char="•"/>
            </a:pPr>
            <a:r>
              <a:rPr lang="en-GB" sz="3600" dirty="0">
                <a:solidFill>
                  <a:schemeClr val="accent2"/>
                </a:solidFill>
              </a:rPr>
              <a:t>Seating and rest areas are seen as important but can be a challenge to deliver </a:t>
            </a:r>
          </a:p>
          <a:p>
            <a:pPr marL="285750" indent="-285750">
              <a:buFont typeface="Arial" panose="020B0604020202020204" pitchFamily="34" charset="0"/>
              <a:buChar char="•"/>
            </a:pPr>
            <a:r>
              <a:rPr lang="en-GB" sz="3600" dirty="0">
                <a:solidFill>
                  <a:schemeClr val="accent2"/>
                </a:solidFill>
              </a:rPr>
              <a:t>Not aware of guidance that specifically considered mobility scooters - most said that there isn’t an accessibility specialist that they work with</a:t>
            </a:r>
          </a:p>
          <a:p>
            <a:pPr marL="285750" indent="-285750">
              <a:buFont typeface="Arial" panose="020B0604020202020204" pitchFamily="34" charset="0"/>
              <a:buChar char="•"/>
            </a:pPr>
            <a:r>
              <a:rPr lang="en-GB" sz="3600" dirty="0">
                <a:solidFill>
                  <a:schemeClr val="accent2"/>
                </a:solidFill>
              </a:rPr>
              <a:t>The provision of toilets, which are valued by older people, had only been delivered by a small proportion of professionals engaged in this consultation </a:t>
            </a:r>
          </a:p>
          <a:p>
            <a:pPr>
              <a:buNone/>
            </a:pPr>
            <a:r>
              <a:rPr lang="en-GB" sz="1800" dirty="0">
                <a:effectLst/>
                <a:latin typeface="Arial" panose="020B0604020202020204" pitchFamily="34" charset="0"/>
                <a:ea typeface="Arial" panose="020B0604020202020204" pitchFamily="34" charset="0"/>
                <a:cs typeface="Times New Roman" panose="02020603050405020304" pitchFamily="18" charset="0"/>
              </a:rPr>
              <a:t> . </a:t>
            </a:r>
            <a:endParaRPr lang="en-GB" sz="3600" dirty="0"/>
          </a:p>
          <a:p>
            <a:endParaRPr lang="en-GB" sz="4000" b="1" dirty="0">
              <a:solidFill>
                <a:schemeClr val="tx1">
                  <a:lumMod val="50000"/>
                  <a:lumOff val="50000"/>
                </a:schemeClr>
              </a:solidFill>
            </a:endParaRPr>
          </a:p>
          <a:p>
            <a:endParaRPr lang="en-GB" sz="4000" b="1" dirty="0">
              <a:solidFill>
                <a:schemeClr val="tx1">
                  <a:lumMod val="50000"/>
                  <a:lumOff val="50000"/>
                </a:schemeClr>
              </a:solidFill>
            </a:endParaRPr>
          </a:p>
          <a:p>
            <a:endParaRPr lang="en-GB" sz="4000" b="1" dirty="0">
              <a:solidFill>
                <a:schemeClr val="tx1">
                  <a:lumMod val="50000"/>
                  <a:lumOff val="50000"/>
                </a:schemeClr>
              </a:solidFill>
            </a:endParaRPr>
          </a:p>
          <a:p>
            <a:endParaRPr lang="en-GB" sz="4000" dirty="0">
              <a:solidFill>
                <a:schemeClr val="tx1">
                  <a:lumMod val="50000"/>
                  <a:lumOff val="50000"/>
                </a:schemeClr>
              </a:solidFill>
            </a:endParaRPr>
          </a:p>
        </p:txBody>
      </p:sp>
      <p:pic>
        <p:nvPicPr>
          <p:cNvPr id="17" name="Picture 16">
            <a:extLst>
              <a:ext uri="{FF2B5EF4-FFF2-40B4-BE49-F238E27FC236}">
                <a16:creationId xmlns:a16="http://schemas.microsoft.com/office/drawing/2014/main" id="{E87B85E9-04A1-EF7C-178E-C0A92A262C97}"/>
              </a:ext>
            </a:extLst>
          </p:cNvPr>
          <p:cNvPicPr>
            <a:picLocks noChangeAspect="1"/>
          </p:cNvPicPr>
          <p:nvPr/>
        </p:nvPicPr>
        <p:blipFill>
          <a:blip r:embed="rId4"/>
          <a:stretch>
            <a:fillRect/>
          </a:stretch>
        </p:blipFill>
        <p:spPr>
          <a:xfrm>
            <a:off x="14997898" y="2404625"/>
            <a:ext cx="3274149" cy="3283070"/>
          </a:xfrm>
          <a:prstGeom prst="rect">
            <a:avLst/>
          </a:prstGeom>
        </p:spPr>
      </p:pic>
      <p:sp>
        <p:nvSpPr>
          <p:cNvPr id="18" name="TextBox 17">
            <a:extLst>
              <a:ext uri="{FF2B5EF4-FFF2-40B4-BE49-F238E27FC236}">
                <a16:creationId xmlns:a16="http://schemas.microsoft.com/office/drawing/2014/main" id="{C898F157-CC0C-30A7-63B0-7ED570E83F4C}"/>
              </a:ext>
            </a:extLst>
          </p:cNvPr>
          <p:cNvSpPr txBox="1"/>
          <p:nvPr/>
        </p:nvSpPr>
        <p:spPr>
          <a:xfrm>
            <a:off x="1447801" y="1946388"/>
            <a:ext cx="14858999" cy="1569660"/>
          </a:xfrm>
          <a:prstGeom prst="rect">
            <a:avLst/>
          </a:prstGeom>
          <a:noFill/>
        </p:spPr>
        <p:txBody>
          <a:bodyPr wrap="square" rtlCol="0">
            <a:spAutoFit/>
          </a:bodyPr>
          <a:lstStyle/>
          <a:p>
            <a:r>
              <a:rPr lang="en-GB" sz="3200" dirty="0"/>
              <a:t>There was a good deal of overlap in the areas identified by older people as important for them to feel safe when traveling activity, and principals being delivered by the professionals we consulted. However, there were also some gaps identified:</a:t>
            </a:r>
          </a:p>
        </p:txBody>
      </p:sp>
    </p:spTree>
    <p:extLst>
      <p:ext uri="{BB962C8B-B14F-4D97-AF65-F5344CB8AC3E}">
        <p14:creationId xmlns:p14="http://schemas.microsoft.com/office/powerpoint/2010/main" val="324478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114427"/>
            <a:ext cx="9431882" cy="793750"/>
          </a:xfrm>
        </p:spPr>
        <p:txBody>
          <a:bodyPr/>
          <a:lstStyle/>
          <a:p>
            <a:r>
              <a:rPr lang="en-GB" dirty="0"/>
              <a:t>Design workshop| </a:t>
            </a:r>
            <a:r>
              <a:rPr lang="en-GB" sz="2800" dirty="0"/>
              <a:t>Guidance needs identified  </a:t>
            </a:r>
          </a:p>
        </p:txBody>
      </p:sp>
      <p:sp>
        <p:nvSpPr>
          <p:cNvPr id="3" name="TextBox 2">
            <a:extLst>
              <a:ext uri="{FF2B5EF4-FFF2-40B4-BE49-F238E27FC236}">
                <a16:creationId xmlns:a16="http://schemas.microsoft.com/office/drawing/2014/main" id="{C526940E-BA7F-CE07-9F47-11873187D124}"/>
              </a:ext>
            </a:extLst>
          </p:cNvPr>
          <p:cNvSpPr txBox="1"/>
          <p:nvPr/>
        </p:nvSpPr>
        <p:spPr>
          <a:xfrm>
            <a:off x="1647920" y="7708068"/>
            <a:ext cx="15045874" cy="1200329"/>
          </a:xfrm>
          <a:prstGeom prst="rect">
            <a:avLst/>
          </a:prstGeom>
          <a:noFill/>
        </p:spPr>
        <p:txBody>
          <a:bodyPr wrap="square" rtlCol="0">
            <a:spAutoFit/>
          </a:bodyPr>
          <a:lstStyle/>
          <a:p>
            <a:r>
              <a:rPr lang="en-GB" sz="3600" dirty="0">
                <a:effectLst/>
                <a:latin typeface="Arial" panose="020B0604020202020204" pitchFamily="34" charset="0"/>
                <a:ea typeface="Arial" panose="020B0604020202020204" pitchFamily="34" charset="0"/>
                <a:cs typeface="Times New Roman" panose="02020603050405020304" pitchFamily="18" charset="0"/>
              </a:rPr>
              <a:t>When engaging with stakeholders a lack of availability of local groups can be a barrier, as well as a lack of formalisation </a:t>
            </a:r>
            <a:r>
              <a:rPr lang="en-GB" sz="3600" dirty="0">
                <a:effectLst/>
                <a:ea typeface="Arial" panose="020B0604020202020204" pitchFamily="34" charset="0"/>
                <a:cs typeface="Times New Roman" panose="02020603050405020304" pitchFamily="18" charset="0"/>
              </a:rPr>
              <a:t>around</a:t>
            </a:r>
            <a:r>
              <a:rPr lang="en-GB" sz="3600" dirty="0">
                <a:effectLst/>
                <a:latin typeface="Arial" panose="020B0604020202020204" pitchFamily="34" charset="0"/>
                <a:ea typeface="Arial" panose="020B0604020202020204" pitchFamily="34" charset="0"/>
                <a:cs typeface="Times New Roman" panose="02020603050405020304" pitchFamily="18" charset="0"/>
              </a:rPr>
              <a:t> this process.  </a:t>
            </a:r>
            <a:endParaRPr lang="en-GB" sz="3600" dirty="0"/>
          </a:p>
        </p:txBody>
      </p:sp>
      <p:pic>
        <p:nvPicPr>
          <p:cNvPr id="9" name="Picture 8">
            <a:extLst>
              <a:ext uri="{FF2B5EF4-FFF2-40B4-BE49-F238E27FC236}">
                <a16:creationId xmlns:a16="http://schemas.microsoft.com/office/drawing/2014/main" id="{C5C77005-7F45-CCCA-B56E-E4BCBD62FFAE}"/>
              </a:ext>
            </a:extLst>
          </p:cNvPr>
          <p:cNvPicPr>
            <a:picLocks noChangeAspect="1"/>
          </p:cNvPicPr>
          <p:nvPr/>
        </p:nvPicPr>
        <p:blipFill>
          <a:blip r:embed="rId2"/>
          <a:stretch>
            <a:fillRect/>
          </a:stretch>
        </p:blipFill>
        <p:spPr>
          <a:xfrm>
            <a:off x="14401800" y="2651904"/>
            <a:ext cx="3321590" cy="3312232"/>
          </a:xfrm>
          <a:prstGeom prst="rect">
            <a:avLst/>
          </a:prstGeom>
        </p:spPr>
      </p:pic>
      <p:pic>
        <p:nvPicPr>
          <p:cNvPr id="5" name="Picture 4">
            <a:extLst>
              <a:ext uri="{FF2B5EF4-FFF2-40B4-BE49-F238E27FC236}">
                <a16:creationId xmlns:a16="http://schemas.microsoft.com/office/drawing/2014/main" id="{BA624ACC-9622-24A0-4497-CE2F6EBC3532}"/>
              </a:ext>
            </a:extLst>
          </p:cNvPr>
          <p:cNvPicPr>
            <a:picLocks noChangeAspect="1"/>
          </p:cNvPicPr>
          <p:nvPr/>
        </p:nvPicPr>
        <p:blipFill>
          <a:blip r:embed="rId3"/>
          <a:stretch>
            <a:fillRect/>
          </a:stretch>
        </p:blipFill>
        <p:spPr>
          <a:xfrm>
            <a:off x="12945470" y="661173"/>
            <a:ext cx="1902116" cy="1304658"/>
          </a:xfrm>
          <a:prstGeom prst="rect">
            <a:avLst/>
          </a:prstGeom>
        </p:spPr>
      </p:pic>
      <p:sp>
        <p:nvSpPr>
          <p:cNvPr id="7" name="TextBox 6">
            <a:extLst>
              <a:ext uri="{FF2B5EF4-FFF2-40B4-BE49-F238E27FC236}">
                <a16:creationId xmlns:a16="http://schemas.microsoft.com/office/drawing/2014/main" id="{382D69C4-4D25-CEFC-DCFB-833CA5FC4561}"/>
              </a:ext>
            </a:extLst>
          </p:cNvPr>
          <p:cNvSpPr txBox="1"/>
          <p:nvPr/>
        </p:nvSpPr>
        <p:spPr>
          <a:xfrm>
            <a:off x="1647920" y="2247900"/>
            <a:ext cx="15244987" cy="5078313"/>
          </a:xfrm>
          <a:prstGeom prst="rect">
            <a:avLst/>
          </a:prstGeom>
          <a:noFill/>
        </p:spPr>
        <p:txBody>
          <a:bodyPr wrap="square">
            <a:spAutoFit/>
          </a:bodyPr>
          <a:lstStyle/>
          <a:p>
            <a:pPr lvl="0"/>
            <a:r>
              <a:rPr lang="en-GB" sz="3600" dirty="0">
                <a:effectLst/>
                <a:ea typeface="Arial" panose="020B0604020202020204" pitchFamily="34" charset="0"/>
                <a:cs typeface="Times New Roman" panose="02020603050405020304" pitchFamily="18" charset="0"/>
              </a:rPr>
              <a:t>Priority guidance improvements identified in the workshop:</a:t>
            </a:r>
          </a:p>
          <a:p>
            <a:pPr lvl="0">
              <a:buFont typeface="Arial" panose="020B0604020202020204" pitchFamily="34" charset="0"/>
              <a:buChar char="•"/>
            </a:pPr>
            <a:r>
              <a:rPr lang="en-GB" sz="3600" dirty="0">
                <a:solidFill>
                  <a:schemeClr val="accent2"/>
                </a:solidFill>
                <a:cs typeface="Times New Roman" panose="02020603050405020304" pitchFamily="18" charset="0"/>
              </a:rPr>
              <a:t>Tactile paving guidance – particularly for complex areas </a:t>
            </a:r>
          </a:p>
          <a:p>
            <a:pPr lvl="0">
              <a:buFont typeface="Arial" panose="020B0604020202020204" pitchFamily="34" charset="0"/>
              <a:buChar char="•"/>
            </a:pPr>
            <a:r>
              <a:rPr lang="en-GB" sz="3600" dirty="0">
                <a:solidFill>
                  <a:schemeClr val="accent2"/>
                </a:solidFill>
                <a:effectLst/>
                <a:ea typeface="Arial" panose="020B0604020202020204" pitchFamily="34" charset="0"/>
                <a:cs typeface="Times New Roman" panose="02020603050405020304" pitchFamily="18" charset="0"/>
              </a:rPr>
              <a:t>Policy around responsiveness of pedestrian crossings </a:t>
            </a:r>
          </a:p>
          <a:p>
            <a:pPr lvl="0">
              <a:buFont typeface="Arial" panose="020B0604020202020204" pitchFamily="34" charset="0"/>
              <a:buChar char="•"/>
            </a:pPr>
            <a:r>
              <a:rPr lang="en-GB" sz="3600" dirty="0">
                <a:solidFill>
                  <a:schemeClr val="accent2"/>
                </a:solidFill>
                <a:effectLst/>
                <a:ea typeface="Arial" panose="020B0604020202020204" pitchFamily="34" charset="0"/>
                <a:cs typeface="Times New Roman" panose="02020603050405020304" pitchFamily="18" charset="0"/>
              </a:rPr>
              <a:t>Seating designs, location and quality guidance </a:t>
            </a:r>
            <a:endParaRPr lang="en-GB" sz="3600" dirty="0">
              <a:solidFill>
                <a:schemeClr val="accent2"/>
              </a:solidFill>
              <a:ea typeface="Arial" panose="020B0604020202020204" pitchFamily="34" charset="0"/>
              <a:cs typeface="Times New Roman" panose="02020603050405020304" pitchFamily="18" charset="0"/>
            </a:endParaRPr>
          </a:p>
          <a:p>
            <a:pPr lvl="0">
              <a:buFont typeface="Arial" panose="020B0604020202020204" pitchFamily="34" charset="0"/>
              <a:buChar char="•"/>
            </a:pPr>
            <a:r>
              <a:rPr lang="en-GB" sz="3600" dirty="0">
                <a:solidFill>
                  <a:schemeClr val="accent2"/>
                </a:solidFill>
              </a:rPr>
              <a:t>Standard designs for continuous footways and crossings</a:t>
            </a:r>
          </a:p>
          <a:p>
            <a:pPr lvl="0">
              <a:buFont typeface="Arial" panose="020B0604020202020204" pitchFamily="34" charset="0"/>
              <a:buChar char="•"/>
            </a:pPr>
            <a:r>
              <a:rPr lang="en-GB" sz="3600" dirty="0">
                <a:solidFill>
                  <a:schemeClr val="accent2"/>
                </a:solidFill>
                <a:effectLst/>
                <a:ea typeface="Arial" panose="020B0604020202020204" pitchFamily="34" charset="0"/>
                <a:cs typeface="Times New Roman" panose="02020603050405020304" pitchFamily="18" charset="0"/>
              </a:rPr>
              <a:t>Review of standards through an Age Friendly Ireland perspective </a:t>
            </a:r>
          </a:p>
          <a:p>
            <a:pPr lvl="0">
              <a:buFont typeface="Arial" panose="020B0604020202020204" pitchFamily="34" charset="0"/>
              <a:buChar char="•"/>
            </a:pPr>
            <a:r>
              <a:rPr lang="en-GB" sz="3600" dirty="0">
                <a:solidFill>
                  <a:schemeClr val="accent2"/>
                </a:solidFill>
                <a:effectLst/>
                <a:ea typeface="Arial" panose="020B0604020202020204" pitchFamily="34" charset="0"/>
                <a:cs typeface="Times New Roman" panose="02020603050405020304" pitchFamily="18" charset="0"/>
              </a:rPr>
              <a:t>Specific guidance for rural roads/lanes </a:t>
            </a:r>
            <a:endParaRPr lang="en-GB" sz="3600" dirty="0">
              <a:solidFill>
                <a:schemeClr val="accent2"/>
              </a:solidFill>
              <a:ea typeface="Arial" panose="020B0604020202020204" pitchFamily="34" charset="0"/>
              <a:cs typeface="Times New Roman" panose="02020603050405020304" pitchFamily="18" charset="0"/>
            </a:endParaRPr>
          </a:p>
          <a:p>
            <a:pPr lvl="0">
              <a:buFont typeface="Arial" panose="020B0604020202020204" pitchFamily="34" charset="0"/>
              <a:buChar char="•"/>
            </a:pPr>
            <a:r>
              <a:rPr lang="en-GB" sz="3600" dirty="0">
                <a:solidFill>
                  <a:schemeClr val="accent2"/>
                </a:solidFill>
                <a:effectLst/>
                <a:ea typeface="Arial" panose="020B0604020202020204" pitchFamily="34" charset="0"/>
                <a:cs typeface="Times New Roman" panose="02020603050405020304" pitchFamily="18" charset="0"/>
              </a:rPr>
              <a:t>Public lighting guidance – it was discussed that in particular the balance between ecology and making routes accessible is hard to navigate </a:t>
            </a:r>
            <a:endParaRPr lang="en-GB" sz="3600" dirty="0">
              <a:solidFill>
                <a:schemeClr val="accent2"/>
              </a:solidFill>
            </a:endParaRPr>
          </a:p>
        </p:txBody>
      </p:sp>
    </p:spTree>
    <p:extLst>
      <p:ext uri="{BB962C8B-B14F-4D97-AF65-F5344CB8AC3E}">
        <p14:creationId xmlns:p14="http://schemas.microsoft.com/office/powerpoint/2010/main" val="36200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038A-4303-7DE2-045D-22073D8DF142}"/>
              </a:ext>
            </a:extLst>
          </p:cNvPr>
          <p:cNvSpPr txBox="1">
            <a:spLocks/>
          </p:cNvSpPr>
          <p:nvPr/>
        </p:nvSpPr>
        <p:spPr>
          <a:xfrm>
            <a:off x="1257300" y="858222"/>
            <a:ext cx="15773400" cy="1989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tx1">
                    <a:lumMod val="50000"/>
                    <a:lumOff val="50000"/>
                  </a:schemeClr>
                </a:solidFill>
                <a:ea typeface="MS Gothic" panose="020B0609070205080204" pitchFamily="49" charset="-128"/>
                <a:cs typeface="Times New Roman" panose="02020603050405020304" pitchFamily="18" charset="0"/>
              </a:rPr>
              <a:t>Recommendations: </a:t>
            </a:r>
            <a:br>
              <a:rPr lang="en-GB" sz="6600" b="1" dirty="0">
                <a:latin typeface="Arial" panose="020B0604020202020204" pitchFamily="34" charset="0"/>
                <a:ea typeface="MS Gothic" panose="020B0609070205080204" pitchFamily="49" charset="-128"/>
                <a:cs typeface="Times New Roman" panose="02020603050405020304" pitchFamily="18" charset="0"/>
              </a:rPr>
            </a:br>
            <a:endParaRPr lang="en-GB" dirty="0"/>
          </a:p>
        </p:txBody>
      </p:sp>
      <p:sp>
        <p:nvSpPr>
          <p:cNvPr id="5" name="TextBox 4">
            <a:extLst>
              <a:ext uri="{FF2B5EF4-FFF2-40B4-BE49-F238E27FC236}">
                <a16:creationId xmlns:a16="http://schemas.microsoft.com/office/drawing/2014/main" id="{443C078A-6191-8C45-6F07-1F020B293FBC}"/>
              </a:ext>
            </a:extLst>
          </p:cNvPr>
          <p:cNvSpPr txBox="1"/>
          <p:nvPr/>
        </p:nvSpPr>
        <p:spPr>
          <a:xfrm>
            <a:off x="1447800" y="2247900"/>
            <a:ext cx="14676797" cy="6186309"/>
          </a:xfrm>
          <a:prstGeom prst="rect">
            <a:avLst/>
          </a:prstGeom>
          <a:noFill/>
        </p:spPr>
        <p:txBody>
          <a:bodyPr wrap="square">
            <a:spAutoFit/>
          </a:bodyPr>
          <a:lstStyle/>
          <a:p>
            <a:r>
              <a:rPr lang="en-GB" sz="3600" b="1" dirty="0">
                <a:solidFill>
                  <a:srgbClr val="006DB5"/>
                </a:solidFill>
              </a:rPr>
              <a:t>42% of survey respondents said unsafe roads deter them from travelling actively</a:t>
            </a:r>
          </a:p>
          <a:p>
            <a:pPr marL="428625" indent="-428625">
              <a:buFont typeface="Arial" panose="020B0604020202020204" pitchFamily="34" charset="0"/>
              <a:buChar char="•"/>
            </a:pPr>
            <a:endParaRPr lang="en-GB" sz="3600" dirty="0"/>
          </a:p>
          <a:p>
            <a:pPr marL="428625" indent="-428625">
              <a:buFont typeface="Arial" panose="020B0604020202020204" pitchFamily="34" charset="0"/>
              <a:buChar char="•"/>
            </a:pPr>
            <a:r>
              <a:rPr lang="en-GB" sz="3600" dirty="0"/>
              <a:t>Separation of active travel modes from traffic is clearly a preference</a:t>
            </a:r>
          </a:p>
          <a:p>
            <a:pPr marL="428625" indent="-428625">
              <a:buFont typeface="Arial" panose="020B0604020202020204" pitchFamily="34" charset="0"/>
              <a:buChar char="•"/>
            </a:pPr>
            <a:r>
              <a:rPr lang="en-GB" sz="3600" dirty="0"/>
              <a:t>Poor surface quality on existing active travel routes is also a deterrent</a:t>
            </a:r>
          </a:p>
          <a:p>
            <a:pPr marL="428625" indent="-428625">
              <a:buFont typeface="Arial" panose="020B0604020202020204" pitchFamily="34" charset="0"/>
              <a:buChar char="•"/>
            </a:pPr>
            <a:endParaRPr lang="en-GB" sz="3600" dirty="0"/>
          </a:p>
          <a:p>
            <a:r>
              <a:rPr lang="en-GB" sz="3600" b="1" dirty="0">
                <a:solidFill>
                  <a:schemeClr val="accent2"/>
                </a:solidFill>
              </a:rPr>
              <a:t>Recommendations</a:t>
            </a:r>
          </a:p>
          <a:p>
            <a:pPr marL="428625" indent="-428625">
              <a:buFont typeface="Arial" panose="020B0604020202020204" pitchFamily="34" charset="0"/>
              <a:buChar char="•"/>
            </a:pPr>
            <a:r>
              <a:rPr lang="en-GB" sz="3600" dirty="0">
                <a:solidFill>
                  <a:schemeClr val="accent2"/>
                </a:solidFill>
              </a:rPr>
              <a:t>Encourage the continued delivery of high-standard separated active travel routes, lighting and high quality, even surfaces</a:t>
            </a:r>
          </a:p>
          <a:p>
            <a:pPr marL="428625" indent="-428625">
              <a:buFont typeface="Arial" panose="020B0604020202020204" pitchFamily="34" charset="0"/>
              <a:buChar char="•"/>
            </a:pPr>
            <a:r>
              <a:rPr lang="en-GB" sz="3600" dirty="0">
                <a:solidFill>
                  <a:schemeClr val="accent2"/>
                </a:solidFill>
              </a:rPr>
              <a:t>Review where the remit for route maintenance lies and ensure that route maintenance is conducted to prevent a safety risk from trips or falls </a:t>
            </a:r>
          </a:p>
        </p:txBody>
      </p:sp>
    </p:spTree>
    <p:extLst>
      <p:ext uri="{BB962C8B-B14F-4D97-AF65-F5344CB8AC3E}">
        <p14:creationId xmlns:p14="http://schemas.microsoft.com/office/powerpoint/2010/main" val="215618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FB77EE4-B772-DC89-B151-F5E1A05CE233}"/>
              </a:ext>
            </a:extLst>
          </p:cNvPr>
          <p:cNvSpPr txBox="1">
            <a:spLocks/>
          </p:cNvSpPr>
          <p:nvPr/>
        </p:nvSpPr>
        <p:spPr>
          <a:xfrm>
            <a:off x="614324" y="806194"/>
            <a:ext cx="15773400" cy="1989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tx1">
                    <a:lumMod val="50000"/>
                    <a:lumOff val="50000"/>
                  </a:schemeClr>
                </a:solidFill>
                <a:ea typeface="MS Gothic" panose="020B0609070205080204" pitchFamily="49" charset="-128"/>
                <a:cs typeface="Times New Roman" panose="02020603050405020304" pitchFamily="18" charset="0"/>
              </a:rPr>
              <a:t>Accessible infrastructure</a:t>
            </a:r>
            <a:endParaRPr lang="en-GB" sz="5400" dirty="0">
              <a:solidFill>
                <a:schemeClr val="tx1">
                  <a:lumMod val="50000"/>
                  <a:lumOff val="50000"/>
                </a:schemeClr>
              </a:solidFill>
            </a:endParaRPr>
          </a:p>
        </p:txBody>
      </p:sp>
      <p:sp>
        <p:nvSpPr>
          <p:cNvPr id="11" name="TextBox 10">
            <a:extLst>
              <a:ext uri="{FF2B5EF4-FFF2-40B4-BE49-F238E27FC236}">
                <a16:creationId xmlns:a16="http://schemas.microsoft.com/office/drawing/2014/main" id="{341AF20C-327B-9D17-4BF5-8C2CCF5343EC}"/>
              </a:ext>
            </a:extLst>
          </p:cNvPr>
          <p:cNvSpPr txBox="1"/>
          <p:nvPr/>
        </p:nvSpPr>
        <p:spPr>
          <a:xfrm>
            <a:off x="576224" y="1800763"/>
            <a:ext cx="17711776" cy="4093428"/>
          </a:xfrm>
          <a:prstGeom prst="rect">
            <a:avLst/>
          </a:prstGeom>
          <a:noFill/>
        </p:spPr>
        <p:txBody>
          <a:bodyPr wrap="square">
            <a:spAutoFit/>
          </a:bodyPr>
          <a:lstStyle/>
          <a:p>
            <a:r>
              <a:rPr lang="en-GB" sz="3200" b="1" dirty="0">
                <a:solidFill>
                  <a:srgbClr val="006DB5"/>
                </a:solidFill>
              </a:rPr>
              <a:t>Our review of literature highlights that the relationship between mobility scooter usage and the built environment is an under researched topic</a:t>
            </a:r>
          </a:p>
          <a:p>
            <a:pPr marL="428625" indent="-428625">
              <a:buFont typeface="Arial" panose="020B0604020202020204" pitchFamily="34" charset="0"/>
              <a:buChar char="•"/>
            </a:pPr>
            <a:endParaRPr lang="en-GB" sz="3200" dirty="0"/>
          </a:p>
          <a:p>
            <a:pPr marL="428625" indent="-428625">
              <a:buFont typeface="Arial" panose="020B0604020202020204" pitchFamily="34" charset="0"/>
              <a:buChar char="•"/>
            </a:pPr>
            <a:r>
              <a:rPr lang="en-GB" sz="3200" dirty="0"/>
              <a:t>Our consultation with professionals found that none are aware of design guidance that specifically considered mobility scooter users as a distinct group</a:t>
            </a:r>
          </a:p>
          <a:p>
            <a:pPr marL="428625" indent="-428625">
              <a:buFont typeface="Arial" panose="020B0604020202020204" pitchFamily="34" charset="0"/>
              <a:buChar char="•"/>
            </a:pPr>
            <a:r>
              <a:rPr lang="en-GB" sz="3200" dirty="0"/>
              <a:t>Active travel design practitioners also felt that there was a lack of data around the general levels of mobility scooter usage and how this user group uses the existing infrastructure </a:t>
            </a:r>
          </a:p>
          <a:p>
            <a:endParaRPr lang="en-GB" sz="3600" b="1" dirty="0"/>
          </a:p>
        </p:txBody>
      </p:sp>
      <p:pic>
        <p:nvPicPr>
          <p:cNvPr id="12" name="Picture 11">
            <a:extLst>
              <a:ext uri="{FF2B5EF4-FFF2-40B4-BE49-F238E27FC236}">
                <a16:creationId xmlns:a16="http://schemas.microsoft.com/office/drawing/2014/main" id="{5E3C7A5D-0B93-6941-1552-F0F870A199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2600" y="5524500"/>
            <a:ext cx="3674977" cy="3674977"/>
          </a:xfrm>
          <a:prstGeom prst="rect">
            <a:avLst/>
          </a:prstGeom>
        </p:spPr>
      </p:pic>
      <p:sp>
        <p:nvSpPr>
          <p:cNvPr id="15" name="TextBox 14">
            <a:extLst>
              <a:ext uri="{FF2B5EF4-FFF2-40B4-BE49-F238E27FC236}">
                <a16:creationId xmlns:a16="http://schemas.microsoft.com/office/drawing/2014/main" id="{BB5E6463-3797-E856-12E9-16A5F0128AE4}"/>
              </a:ext>
            </a:extLst>
          </p:cNvPr>
          <p:cNvSpPr txBox="1"/>
          <p:nvPr/>
        </p:nvSpPr>
        <p:spPr>
          <a:xfrm>
            <a:off x="614324" y="5524500"/>
            <a:ext cx="121158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ED7D31"/>
                </a:solidFill>
                <a:effectLst/>
                <a:uLnTx/>
                <a:uFillTx/>
                <a:latin typeface="Calibri" panose="020F0502020204030204"/>
                <a:ea typeface="+mn-ea"/>
                <a:cs typeface="+mn-cs"/>
              </a:rPr>
              <a:t>Recommendations</a:t>
            </a:r>
          </a:p>
          <a:p>
            <a:pPr marL="428625" marR="0" lvl="0"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D7D31"/>
                </a:solidFill>
                <a:effectLst/>
                <a:uLnTx/>
                <a:uFillTx/>
                <a:latin typeface="Calibri" panose="020F0502020204030204"/>
                <a:ea typeface="+mn-ea"/>
                <a:cs typeface="+mn-cs"/>
              </a:rPr>
              <a:t>Better understanding required of the mobility needs of the older age group</a:t>
            </a:r>
          </a:p>
          <a:p>
            <a:pPr marL="428625" marR="0" lvl="0"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D7D31"/>
                </a:solidFill>
                <a:effectLst/>
                <a:uLnTx/>
                <a:uFillTx/>
                <a:latin typeface="Calibri" panose="020F0502020204030204"/>
                <a:ea typeface="+mn-ea"/>
                <a:cs typeface="+mn-cs"/>
              </a:rPr>
              <a:t>Barriers on routes need to be identified and removed</a:t>
            </a:r>
          </a:p>
          <a:p>
            <a:pPr marL="428625" marR="0" lvl="0" indent="-428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srgbClr val="ED7D31"/>
                </a:solidFill>
                <a:effectLst/>
                <a:uLnTx/>
                <a:uFillTx/>
                <a:latin typeface="Calibri" panose="020F0502020204030204"/>
                <a:ea typeface="+mn-ea"/>
                <a:cs typeface="+mn-cs"/>
              </a:rPr>
              <a:t>Greater awareness/creation of design guidance for mobility scooter and wheelchair users. </a:t>
            </a:r>
          </a:p>
        </p:txBody>
      </p:sp>
    </p:spTree>
    <p:extLst>
      <p:ext uri="{BB962C8B-B14F-4D97-AF65-F5344CB8AC3E}">
        <p14:creationId xmlns:p14="http://schemas.microsoft.com/office/powerpoint/2010/main" val="197309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99B7-3144-0DC0-6DFA-C48687E32345}"/>
              </a:ext>
            </a:extLst>
          </p:cNvPr>
          <p:cNvSpPr txBox="1">
            <a:spLocks/>
          </p:cNvSpPr>
          <p:nvPr/>
        </p:nvSpPr>
        <p:spPr>
          <a:xfrm>
            <a:off x="1039183" y="796131"/>
            <a:ext cx="15773400" cy="19891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tx1">
                    <a:lumMod val="50000"/>
                    <a:lumOff val="50000"/>
                  </a:schemeClr>
                </a:solidFill>
                <a:ea typeface="MS Gothic" panose="020B0609070205080204" pitchFamily="49" charset="-128"/>
                <a:cs typeface="Times New Roman" panose="02020603050405020304" pitchFamily="18" charset="0"/>
              </a:rPr>
              <a:t>Providing toilets and rest places</a:t>
            </a:r>
            <a:endParaRPr lang="en-GB" sz="5400" dirty="0">
              <a:solidFill>
                <a:schemeClr val="tx1">
                  <a:lumMod val="50000"/>
                  <a:lumOff val="50000"/>
                </a:schemeClr>
              </a:solidFill>
            </a:endParaRPr>
          </a:p>
        </p:txBody>
      </p:sp>
      <p:sp>
        <p:nvSpPr>
          <p:cNvPr id="5" name="TextBox 4">
            <a:extLst>
              <a:ext uri="{FF2B5EF4-FFF2-40B4-BE49-F238E27FC236}">
                <a16:creationId xmlns:a16="http://schemas.microsoft.com/office/drawing/2014/main" id="{FB6DB408-6FA3-410D-6AC6-4B426E1ABB72}"/>
              </a:ext>
            </a:extLst>
          </p:cNvPr>
          <p:cNvSpPr txBox="1"/>
          <p:nvPr/>
        </p:nvSpPr>
        <p:spPr>
          <a:xfrm>
            <a:off x="1039183" y="1746025"/>
            <a:ext cx="15582900" cy="4939814"/>
          </a:xfrm>
          <a:prstGeom prst="rect">
            <a:avLst/>
          </a:prstGeom>
          <a:noFill/>
        </p:spPr>
        <p:txBody>
          <a:bodyPr wrap="square">
            <a:spAutoFit/>
          </a:bodyPr>
          <a:lstStyle/>
          <a:p>
            <a:r>
              <a:rPr lang="en-GB" sz="3200" b="1" dirty="0">
                <a:solidFill>
                  <a:srgbClr val="006DB5"/>
                </a:solidFill>
                <a:ea typeface="Arial" panose="020B0604020202020204" pitchFamily="34" charset="0"/>
                <a:cs typeface="Times New Roman" panose="02020603050405020304" pitchFamily="18" charset="0"/>
              </a:rPr>
              <a:t>53% of our survey respondents said they would be encouraged to travel actively more often if there were more toilets</a:t>
            </a:r>
          </a:p>
          <a:p>
            <a:r>
              <a:rPr lang="en-GB" sz="3200" b="1" dirty="0">
                <a:solidFill>
                  <a:srgbClr val="006DB5"/>
                </a:solidFill>
                <a:ea typeface="Arial" panose="020B0604020202020204" pitchFamily="34" charset="0"/>
                <a:cs typeface="Times New Roman" panose="02020603050405020304" pitchFamily="18" charset="0"/>
              </a:rPr>
              <a:t>41% of our survey respondents said more seating at regular intervals was important. </a:t>
            </a:r>
          </a:p>
          <a:p>
            <a:pPr marL="428625" indent="-428625">
              <a:buFont typeface="Arial" panose="020B0604020202020204" pitchFamily="34" charset="0"/>
              <a:buChar char="•"/>
            </a:pPr>
            <a:endParaRPr lang="en-GB" sz="3200" dirty="0">
              <a:solidFill>
                <a:schemeClr val="accent1"/>
              </a:solidFill>
              <a:ea typeface="Arial" panose="020B0604020202020204" pitchFamily="34" charset="0"/>
              <a:cs typeface="Times New Roman" panose="02020603050405020304" pitchFamily="18" charset="0"/>
            </a:endParaRPr>
          </a:p>
          <a:p>
            <a:pPr marL="428625" indent="-428625">
              <a:buFont typeface="Arial" panose="020B0604020202020204" pitchFamily="34" charset="0"/>
              <a:buChar char="•"/>
            </a:pPr>
            <a:r>
              <a:rPr lang="en-GB" sz="3200" dirty="0">
                <a:ea typeface="Arial" panose="020B0604020202020204" pitchFamily="34" charset="0"/>
                <a:cs typeface="Times New Roman" panose="02020603050405020304" pitchFamily="18" charset="0"/>
              </a:rPr>
              <a:t>Although most of our a</a:t>
            </a:r>
            <a:r>
              <a:rPr lang="en-GB" sz="3200" dirty="0">
                <a:solidFill>
                  <a:srgbClr val="414042"/>
                </a:solidFill>
                <a:ea typeface="Arial" panose="020B0604020202020204" pitchFamily="34" charset="0"/>
                <a:cs typeface="Times New Roman" panose="02020603050405020304" pitchFamily="18" charset="0"/>
              </a:rPr>
              <a:t>ctive travel design practitioners </a:t>
            </a:r>
            <a:r>
              <a:rPr lang="en-GB" sz="3200" dirty="0">
                <a:ea typeface="Arial" panose="020B0604020202020204" pitchFamily="34" charset="0"/>
                <a:cs typeface="Times New Roman" panose="02020603050405020304" pitchFamily="18" charset="0"/>
              </a:rPr>
              <a:t>had considered benches in their planning very few had designed features for public toilets</a:t>
            </a:r>
          </a:p>
          <a:p>
            <a:pPr marL="428625" indent="-428625">
              <a:buFont typeface="Arial" panose="020B0604020202020204" pitchFamily="34" charset="0"/>
              <a:buChar char="•"/>
            </a:pPr>
            <a:r>
              <a:rPr lang="en-GB" sz="3200" dirty="0">
                <a:ea typeface="Arial" panose="020B0604020202020204" pitchFamily="34" charset="0"/>
                <a:cs typeface="Times New Roman" panose="02020603050405020304" pitchFamily="18" charset="0"/>
              </a:rPr>
              <a:t>The a</a:t>
            </a:r>
            <a:r>
              <a:rPr lang="en-GB" sz="3200" dirty="0">
                <a:solidFill>
                  <a:srgbClr val="414042"/>
                </a:solidFill>
                <a:ea typeface="Arial" panose="020B0604020202020204" pitchFamily="34" charset="0"/>
                <a:cs typeface="Times New Roman" panose="02020603050405020304" pitchFamily="18" charset="0"/>
              </a:rPr>
              <a:t>ctive travel design practitioners </a:t>
            </a:r>
            <a:r>
              <a:rPr lang="en-GB" sz="3200" dirty="0">
                <a:ea typeface="Arial" panose="020B0604020202020204" pitchFamily="34" charset="0"/>
                <a:cs typeface="Times New Roman" panose="02020603050405020304" pitchFamily="18" charset="0"/>
              </a:rPr>
              <a:t>consulted did not have clear guidance or policies on how to deliver toilets </a:t>
            </a:r>
          </a:p>
          <a:p>
            <a:pPr marL="428625" indent="-428625">
              <a:buFont typeface="Arial" panose="020B0604020202020204" pitchFamily="34" charset="0"/>
              <a:buChar char="•"/>
            </a:pPr>
            <a:endParaRPr lang="en-GB" sz="3200" b="1" u="sng" dirty="0"/>
          </a:p>
          <a:p>
            <a:pPr marL="428625" indent="-428625">
              <a:buFont typeface="Arial" panose="020B0604020202020204" pitchFamily="34" charset="0"/>
              <a:buChar char="•"/>
            </a:pPr>
            <a:endParaRPr lang="en-GB" sz="2700" dirty="0"/>
          </a:p>
        </p:txBody>
      </p:sp>
      <p:pic>
        <p:nvPicPr>
          <p:cNvPr id="7" name="Picture 6">
            <a:extLst>
              <a:ext uri="{FF2B5EF4-FFF2-40B4-BE49-F238E27FC236}">
                <a16:creationId xmlns:a16="http://schemas.microsoft.com/office/drawing/2014/main" id="{09E9E2CB-B0D7-69F3-8454-EB58A3E42DF8}"/>
              </a:ext>
            </a:extLst>
          </p:cNvPr>
          <p:cNvPicPr>
            <a:picLocks noChangeAspect="1"/>
          </p:cNvPicPr>
          <p:nvPr/>
        </p:nvPicPr>
        <p:blipFill>
          <a:blip r:embed="rId2"/>
          <a:stretch>
            <a:fillRect/>
          </a:stretch>
        </p:blipFill>
        <p:spPr>
          <a:xfrm>
            <a:off x="13952691" y="5777934"/>
            <a:ext cx="3434732" cy="3447597"/>
          </a:xfrm>
          <a:prstGeom prst="rect">
            <a:avLst/>
          </a:prstGeom>
        </p:spPr>
      </p:pic>
      <p:sp>
        <p:nvSpPr>
          <p:cNvPr id="9" name="TextBox 8">
            <a:extLst>
              <a:ext uri="{FF2B5EF4-FFF2-40B4-BE49-F238E27FC236}">
                <a16:creationId xmlns:a16="http://schemas.microsoft.com/office/drawing/2014/main" id="{CE04D37F-3114-91EE-3ACE-466849A7962A}"/>
              </a:ext>
            </a:extLst>
          </p:cNvPr>
          <p:cNvSpPr txBox="1"/>
          <p:nvPr/>
        </p:nvSpPr>
        <p:spPr>
          <a:xfrm>
            <a:off x="1039183" y="5967122"/>
            <a:ext cx="13625513" cy="3416320"/>
          </a:xfrm>
          <a:prstGeom prst="rect">
            <a:avLst/>
          </a:prstGeom>
          <a:noFill/>
        </p:spPr>
        <p:txBody>
          <a:bodyPr wrap="square">
            <a:spAutoFit/>
          </a:bodyPr>
          <a:lstStyle/>
          <a:p>
            <a:r>
              <a:rPr lang="en-GB" sz="3600" b="1" dirty="0">
                <a:solidFill>
                  <a:schemeClr val="accent2"/>
                </a:solidFill>
              </a:rPr>
              <a:t>Recommendations</a:t>
            </a:r>
          </a:p>
          <a:p>
            <a:pPr marL="428625" indent="-428625">
              <a:buFont typeface="Arial" panose="020B0604020202020204" pitchFamily="34" charset="0"/>
              <a:buChar char="•"/>
            </a:pPr>
            <a:r>
              <a:rPr lang="en-GB" sz="3600" dirty="0">
                <a:solidFill>
                  <a:schemeClr val="accent2"/>
                </a:solidFill>
              </a:rPr>
              <a:t>Provision of toilets needs to be included in design guidance</a:t>
            </a:r>
          </a:p>
          <a:p>
            <a:pPr marL="428625" indent="-428625">
              <a:buFont typeface="Arial" panose="020B0604020202020204" pitchFamily="34" charset="0"/>
              <a:buChar char="•"/>
            </a:pPr>
            <a:r>
              <a:rPr lang="en-GB" sz="3600" dirty="0">
                <a:solidFill>
                  <a:schemeClr val="accent2"/>
                </a:solidFill>
              </a:rPr>
              <a:t>Better collaboration between those designing routes and those delivering public toilets is required</a:t>
            </a:r>
          </a:p>
          <a:p>
            <a:pPr marL="428625" indent="-428625">
              <a:buFont typeface="Arial" panose="020B0604020202020204" pitchFamily="34" charset="0"/>
              <a:buChar char="•"/>
            </a:pPr>
            <a:r>
              <a:rPr lang="en-GB" sz="3600" dirty="0">
                <a:solidFill>
                  <a:schemeClr val="accent2"/>
                </a:solidFill>
              </a:rPr>
              <a:t>The inclusion of seating and shelters should not be overlooked or sidelined</a:t>
            </a:r>
          </a:p>
        </p:txBody>
      </p:sp>
    </p:spTree>
    <p:extLst>
      <p:ext uri="{BB962C8B-B14F-4D97-AF65-F5344CB8AC3E}">
        <p14:creationId xmlns:p14="http://schemas.microsoft.com/office/powerpoint/2010/main" val="167841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2EC5F5D-A247-A8CF-586B-23FBCB0F81C8}"/>
              </a:ext>
            </a:extLst>
          </p:cNvPr>
          <p:cNvSpPr txBox="1">
            <a:spLocks/>
          </p:cNvSpPr>
          <p:nvPr/>
        </p:nvSpPr>
        <p:spPr>
          <a:xfrm>
            <a:off x="885825" y="872727"/>
            <a:ext cx="15773400" cy="19883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Bef>
                <a:spcPts val="2700"/>
              </a:spcBef>
            </a:pPr>
            <a:r>
              <a:rPr lang="en-GB" sz="4800" dirty="0">
                <a:solidFill>
                  <a:schemeClr val="tx1">
                    <a:lumMod val="50000"/>
                    <a:lumOff val="50000"/>
                  </a:schemeClr>
                </a:solidFill>
                <a:ea typeface="MS Gothic" panose="020B0609070205080204" pitchFamily="49" charset="-128"/>
                <a:cs typeface="Times New Roman" panose="02020603050405020304" pitchFamily="18" charset="0"/>
              </a:rPr>
              <a:t>D</a:t>
            </a:r>
            <a:r>
              <a:rPr lang="en-GB" sz="4800" b="1" dirty="0">
                <a:solidFill>
                  <a:schemeClr val="tx1">
                    <a:lumMod val="50000"/>
                    <a:lumOff val="50000"/>
                  </a:schemeClr>
                </a:solidFill>
                <a:ea typeface="MS Gothic" panose="020B0609070205080204" pitchFamily="49" charset="-128"/>
                <a:cs typeface="Times New Roman" panose="02020603050405020304" pitchFamily="18" charset="0"/>
              </a:rPr>
              <a:t>ata collection, identification of needs and evidence of impact</a:t>
            </a:r>
          </a:p>
        </p:txBody>
      </p:sp>
      <p:sp>
        <p:nvSpPr>
          <p:cNvPr id="5" name="TextBox 4">
            <a:extLst>
              <a:ext uri="{FF2B5EF4-FFF2-40B4-BE49-F238E27FC236}">
                <a16:creationId xmlns:a16="http://schemas.microsoft.com/office/drawing/2014/main" id="{F0519060-7B39-8464-FE26-A85F15CF5678}"/>
              </a:ext>
            </a:extLst>
          </p:cNvPr>
          <p:cNvSpPr txBox="1"/>
          <p:nvPr/>
        </p:nvSpPr>
        <p:spPr>
          <a:xfrm>
            <a:off x="914400" y="1866900"/>
            <a:ext cx="16154400" cy="3462486"/>
          </a:xfrm>
          <a:prstGeom prst="rect">
            <a:avLst/>
          </a:prstGeom>
          <a:noFill/>
        </p:spPr>
        <p:txBody>
          <a:bodyPr wrap="square">
            <a:spAutoFit/>
          </a:bodyPr>
          <a:lstStyle/>
          <a:p>
            <a:r>
              <a:rPr lang="en-GB" sz="3200" b="1" dirty="0">
                <a:solidFill>
                  <a:srgbClr val="006DB5"/>
                </a:solidFill>
                <a:ea typeface="Arial" panose="020B0604020202020204" pitchFamily="34" charset="0"/>
                <a:cs typeface="Times New Roman" panose="02020603050405020304" pitchFamily="18" charset="0"/>
              </a:rPr>
              <a:t>Our consultation with active travel design practitioners found very few examples of tools or processes that are specifically focused on the needs or experience of older people </a:t>
            </a:r>
          </a:p>
          <a:p>
            <a:endParaRPr lang="en-GB" sz="3200" b="1" dirty="0">
              <a:solidFill>
                <a:srgbClr val="006DB5"/>
              </a:solidFill>
              <a:ea typeface="Arial" panose="020B0604020202020204" pitchFamily="34" charset="0"/>
              <a:cs typeface="Times New Roman" panose="02020603050405020304" pitchFamily="18" charset="0"/>
            </a:endParaRPr>
          </a:p>
          <a:p>
            <a:pPr marL="428625" indent="-428625">
              <a:buFont typeface="Arial" panose="020B0604020202020204" pitchFamily="34" charset="0"/>
              <a:buChar char="•"/>
            </a:pPr>
            <a:r>
              <a:rPr lang="en-GB" sz="3200" dirty="0">
                <a:ea typeface="Arial" panose="020B0604020202020204" pitchFamily="34" charset="0"/>
                <a:cs typeface="Times New Roman" panose="02020603050405020304" pitchFamily="18" charset="0"/>
              </a:rPr>
              <a:t>None of our practitioners were aware of auditing tools that specifically focused on the needs of older people </a:t>
            </a:r>
          </a:p>
          <a:p>
            <a:pPr marL="428625" indent="-428625">
              <a:buFont typeface="Arial" panose="020B0604020202020204" pitchFamily="34" charset="0"/>
              <a:buChar char="•"/>
            </a:pPr>
            <a:r>
              <a:rPr lang="en-GB" sz="3200" dirty="0"/>
              <a:t>There were very few mentions of key performance indicators that relate to age-friendliness</a:t>
            </a:r>
          </a:p>
          <a:p>
            <a:endParaRPr lang="en-GB" sz="2700" b="1" dirty="0">
              <a:solidFill>
                <a:schemeClr val="accent2"/>
              </a:solidFill>
            </a:endParaRPr>
          </a:p>
        </p:txBody>
      </p:sp>
      <p:sp>
        <p:nvSpPr>
          <p:cNvPr id="7" name="TextBox 6">
            <a:extLst>
              <a:ext uri="{FF2B5EF4-FFF2-40B4-BE49-F238E27FC236}">
                <a16:creationId xmlns:a16="http://schemas.microsoft.com/office/drawing/2014/main" id="{BA538F9D-3F48-7BFE-6155-EC2A86B0F6AD}"/>
              </a:ext>
            </a:extLst>
          </p:cNvPr>
          <p:cNvSpPr txBox="1"/>
          <p:nvPr/>
        </p:nvSpPr>
        <p:spPr>
          <a:xfrm>
            <a:off x="895350" y="5267787"/>
            <a:ext cx="16599692" cy="3970318"/>
          </a:xfrm>
          <a:prstGeom prst="rect">
            <a:avLst/>
          </a:prstGeom>
          <a:noFill/>
        </p:spPr>
        <p:txBody>
          <a:bodyPr wrap="square">
            <a:spAutoFit/>
          </a:bodyPr>
          <a:lstStyle/>
          <a:p>
            <a:r>
              <a:rPr lang="en-GB" sz="3600" b="1" dirty="0">
                <a:solidFill>
                  <a:schemeClr val="accent2"/>
                </a:solidFill>
              </a:rPr>
              <a:t>Recommendations</a:t>
            </a:r>
          </a:p>
          <a:p>
            <a:pPr marL="571500" indent="-571500">
              <a:buFont typeface="Arial" panose="020B0604020202020204" pitchFamily="34" charset="0"/>
              <a:buChar char="•"/>
            </a:pPr>
            <a:r>
              <a:rPr lang="en-GB" sz="3600" dirty="0">
                <a:solidFill>
                  <a:schemeClr val="accent2"/>
                </a:solidFill>
              </a:rPr>
              <a:t>Guidance is needed on how to identify where provision for older people is a priority</a:t>
            </a:r>
          </a:p>
          <a:p>
            <a:pPr marL="571500" indent="-571500">
              <a:buFont typeface="Arial" panose="020B0604020202020204" pitchFamily="34" charset="0"/>
              <a:buChar char="•"/>
            </a:pPr>
            <a:r>
              <a:rPr lang="en-GB" sz="3600" dirty="0">
                <a:solidFill>
                  <a:schemeClr val="accent2"/>
                </a:solidFill>
              </a:rPr>
              <a:t>Highlight/create specific relevant auditing tools in guidance which considers the older route user</a:t>
            </a:r>
          </a:p>
          <a:p>
            <a:pPr marL="571500" indent="-571500">
              <a:buFont typeface="Arial" panose="020B0604020202020204" pitchFamily="34" charset="0"/>
              <a:buChar char="•"/>
            </a:pPr>
            <a:r>
              <a:rPr lang="en-GB" sz="3600" dirty="0">
                <a:solidFill>
                  <a:schemeClr val="accent2"/>
                </a:solidFill>
              </a:rPr>
              <a:t>Produce guidance on route monitoring and evaluation in relation to older people</a:t>
            </a:r>
          </a:p>
          <a:p>
            <a:pPr marL="571500" indent="-571500">
              <a:buFont typeface="Arial" panose="020B0604020202020204" pitchFamily="34" charset="0"/>
              <a:buChar char="•"/>
            </a:pPr>
            <a:r>
              <a:rPr lang="en-GB" sz="3600" dirty="0">
                <a:solidFill>
                  <a:schemeClr val="accent2"/>
                </a:solidFill>
              </a:rPr>
              <a:t>Establish standardised KPIs at local and national levels which focus on the older route user </a:t>
            </a:r>
          </a:p>
        </p:txBody>
      </p:sp>
    </p:spTree>
    <p:extLst>
      <p:ext uri="{BB962C8B-B14F-4D97-AF65-F5344CB8AC3E}">
        <p14:creationId xmlns:p14="http://schemas.microsoft.com/office/powerpoint/2010/main" val="297074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2DAF-73F2-B60B-7891-CFDDF882C68C}"/>
              </a:ext>
            </a:extLst>
          </p:cNvPr>
          <p:cNvSpPr txBox="1">
            <a:spLocks/>
          </p:cNvSpPr>
          <p:nvPr/>
        </p:nvSpPr>
        <p:spPr>
          <a:xfrm>
            <a:off x="838200" y="547688"/>
            <a:ext cx="15773400" cy="1989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a:solidFill>
                  <a:schemeClr val="tx1">
                    <a:lumMod val="50000"/>
                    <a:lumOff val="50000"/>
                  </a:schemeClr>
                </a:solidFill>
                <a:latin typeface="+mn-lt"/>
              </a:rPr>
              <a:t>Support those delivering active travel infrastructure</a:t>
            </a:r>
          </a:p>
        </p:txBody>
      </p:sp>
      <p:sp>
        <p:nvSpPr>
          <p:cNvPr id="3" name="TextBox 2">
            <a:extLst>
              <a:ext uri="{FF2B5EF4-FFF2-40B4-BE49-F238E27FC236}">
                <a16:creationId xmlns:a16="http://schemas.microsoft.com/office/drawing/2014/main" id="{68313C82-8B91-5821-8E61-7222C99859A0}"/>
              </a:ext>
            </a:extLst>
          </p:cNvPr>
          <p:cNvSpPr txBox="1"/>
          <p:nvPr/>
        </p:nvSpPr>
        <p:spPr>
          <a:xfrm>
            <a:off x="959040" y="1542256"/>
            <a:ext cx="11821109" cy="4653453"/>
          </a:xfrm>
          <a:prstGeom prst="rect">
            <a:avLst/>
          </a:prstGeom>
          <a:noFill/>
        </p:spPr>
        <p:txBody>
          <a:bodyPr wrap="square">
            <a:spAutoFit/>
          </a:bodyPr>
          <a:lstStyle/>
          <a:p>
            <a:pPr>
              <a:lnSpc>
                <a:spcPct val="107000"/>
              </a:lnSpc>
              <a:spcAft>
                <a:spcPts val="800"/>
              </a:spcAft>
            </a:pPr>
            <a:r>
              <a:rPr lang="en-GB" sz="3200" dirty="0">
                <a:solidFill>
                  <a:srgbClr val="414042"/>
                </a:solidFill>
                <a:effectLst/>
                <a:ea typeface="Arial" panose="020B0604020202020204" pitchFamily="34" charset="0"/>
                <a:cs typeface="Times New Roman" panose="02020603050405020304" pitchFamily="18" charset="0"/>
              </a:rPr>
              <a:t>Clear consistent guidance at a national level, and sign posting and training sessions for that guidance, would aid the planning and design of age friendly active travel:</a:t>
            </a:r>
          </a:p>
          <a:p>
            <a:pPr marL="457200" indent="-457200">
              <a:buFont typeface="Arial" panose="020B0604020202020204" pitchFamily="34" charset="0"/>
              <a:buChar char="•"/>
            </a:pPr>
            <a:r>
              <a:rPr lang="en-GB" sz="3200" dirty="0">
                <a:solidFill>
                  <a:schemeClr val="accent2"/>
                </a:solidFill>
                <a:cs typeface="Times New Roman" panose="02020603050405020304" pitchFamily="18" charset="0"/>
              </a:rPr>
              <a:t>Provide specific funding, and guidance, to support consultation with older people</a:t>
            </a:r>
          </a:p>
          <a:p>
            <a:pPr marL="457200" indent="-457200">
              <a:buFont typeface="Arial" panose="020B0604020202020204" pitchFamily="34" charset="0"/>
              <a:buChar char="•"/>
            </a:pPr>
            <a:r>
              <a:rPr lang="en-GB" sz="3200" dirty="0">
                <a:solidFill>
                  <a:schemeClr val="accent2"/>
                </a:solidFill>
                <a:cs typeface="Times New Roman" panose="02020603050405020304" pitchFamily="18" charset="0"/>
              </a:rPr>
              <a:t>Build a broad repository of case studies that is accessible to practitioners and additionally rural context cases studies</a:t>
            </a:r>
          </a:p>
          <a:p>
            <a:pPr marL="457200" indent="-457200">
              <a:buFont typeface="Arial" panose="020B0604020202020204" pitchFamily="34" charset="0"/>
              <a:buChar char="•"/>
            </a:pPr>
            <a:r>
              <a:rPr lang="en-GB" sz="3200" dirty="0">
                <a:solidFill>
                  <a:schemeClr val="accent2"/>
                </a:solidFill>
                <a:ea typeface="Arial" panose="020B0604020202020204" pitchFamily="34" charset="0"/>
                <a:cs typeface="Times New Roman" panose="02020603050405020304" pitchFamily="18" charset="0"/>
              </a:rPr>
              <a:t>Review of tactile paving guidance (varied and unclear currently) </a:t>
            </a:r>
          </a:p>
          <a:p>
            <a:pPr marL="467462" lvl="1"/>
            <a:endParaRPr lang="en-GB" sz="2700" b="1" dirty="0"/>
          </a:p>
        </p:txBody>
      </p:sp>
      <p:sp>
        <p:nvSpPr>
          <p:cNvPr id="4" name="TextBox 3">
            <a:extLst>
              <a:ext uri="{FF2B5EF4-FFF2-40B4-BE49-F238E27FC236}">
                <a16:creationId xmlns:a16="http://schemas.microsoft.com/office/drawing/2014/main" id="{FD4C1AE1-BFF9-6FB6-FFE3-AE8D68E7C8C2}"/>
              </a:ext>
            </a:extLst>
          </p:cNvPr>
          <p:cNvSpPr txBox="1"/>
          <p:nvPr/>
        </p:nvSpPr>
        <p:spPr>
          <a:xfrm>
            <a:off x="1036441" y="6195709"/>
            <a:ext cx="12135434" cy="3462486"/>
          </a:xfrm>
          <a:prstGeom prst="rect">
            <a:avLst/>
          </a:prstGeom>
          <a:noFill/>
        </p:spPr>
        <p:txBody>
          <a:bodyPr wrap="square">
            <a:spAutoFit/>
          </a:bodyPr>
          <a:lstStyle/>
          <a:p>
            <a:r>
              <a:rPr lang="en-GB" sz="3200" dirty="0">
                <a:ea typeface="Arial" panose="020B0604020202020204" pitchFamily="34" charset="0"/>
                <a:cs typeface="Times New Roman" panose="02020603050405020304" pitchFamily="18" charset="0"/>
              </a:rPr>
              <a:t>Greater cross departmental collaboration and consultation with age friendly groups would improve the planning and delivery of routes that support active travel by older people. </a:t>
            </a:r>
          </a:p>
          <a:p>
            <a:pPr marL="457200" indent="-457200">
              <a:buFont typeface="Arial" panose="020B0604020202020204" pitchFamily="34" charset="0"/>
              <a:buChar char="•"/>
            </a:pPr>
            <a:r>
              <a:rPr lang="en-GB" sz="3200" dirty="0">
                <a:solidFill>
                  <a:schemeClr val="accent2"/>
                </a:solidFill>
                <a:ea typeface="Arial" panose="020B0604020202020204" pitchFamily="34" charset="0"/>
                <a:cs typeface="Times New Roman" panose="02020603050405020304" pitchFamily="18" charset="0"/>
              </a:rPr>
              <a:t>Review guidance around multi-disciplinary team working, to ensure there is sufficient information about the different types of roles that would ideally be consulted in the development of a scheme.</a:t>
            </a:r>
          </a:p>
          <a:p>
            <a:endParaRPr lang="en-GB" sz="2700" b="1" dirty="0"/>
          </a:p>
        </p:txBody>
      </p:sp>
      <p:pic>
        <p:nvPicPr>
          <p:cNvPr id="5" name="Picture 4">
            <a:extLst>
              <a:ext uri="{FF2B5EF4-FFF2-40B4-BE49-F238E27FC236}">
                <a16:creationId xmlns:a16="http://schemas.microsoft.com/office/drawing/2014/main" id="{38B8F033-3AA3-2DCE-DB53-2EED53635BF9}"/>
              </a:ext>
            </a:extLst>
          </p:cNvPr>
          <p:cNvPicPr>
            <a:picLocks noChangeAspect="1"/>
          </p:cNvPicPr>
          <p:nvPr/>
        </p:nvPicPr>
        <p:blipFill>
          <a:blip r:embed="rId2"/>
          <a:stretch>
            <a:fillRect/>
          </a:stretch>
        </p:blipFill>
        <p:spPr>
          <a:xfrm>
            <a:off x="13563600" y="2247900"/>
            <a:ext cx="4411844" cy="6288883"/>
          </a:xfrm>
          <a:prstGeom prst="rect">
            <a:avLst/>
          </a:prstGeom>
        </p:spPr>
      </p:pic>
    </p:spTree>
    <p:extLst>
      <p:ext uri="{BB962C8B-B14F-4D97-AF65-F5344CB8AC3E}">
        <p14:creationId xmlns:p14="http://schemas.microsoft.com/office/powerpoint/2010/main" val="274258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A3A4C0-B793-A784-377C-1834C9F8F666}"/>
              </a:ext>
            </a:extLst>
          </p:cNvPr>
          <p:cNvSpPr>
            <a:spLocks noGrp="1"/>
          </p:cNvSpPr>
          <p:nvPr>
            <p:ph idx="1"/>
          </p:nvPr>
        </p:nvSpPr>
        <p:spPr>
          <a:xfrm>
            <a:off x="914400" y="1907380"/>
            <a:ext cx="17297400" cy="7489032"/>
          </a:xfrm>
        </p:spPr>
        <p:txBody>
          <a:bodyPr>
            <a:normAutofit/>
          </a:bodyPr>
          <a:lstStyle/>
          <a:p>
            <a:pPr marL="0" indent="0">
              <a:buNone/>
            </a:pPr>
            <a:r>
              <a:rPr lang="en-GB" sz="4800" dirty="0">
                <a:solidFill>
                  <a:schemeClr val="tx1">
                    <a:lumMod val="50000"/>
                    <a:lumOff val="50000"/>
                  </a:schemeClr>
                </a:solidFill>
              </a:rPr>
              <a:t>Thank you for your attention!</a:t>
            </a:r>
            <a:br>
              <a:rPr lang="en-GB" sz="4800" dirty="0">
                <a:solidFill>
                  <a:schemeClr val="tx1">
                    <a:lumMod val="50000"/>
                    <a:lumOff val="50000"/>
                  </a:schemeClr>
                </a:solidFill>
              </a:rPr>
            </a:br>
            <a:br>
              <a:rPr lang="en-GB" sz="4800" dirty="0">
                <a:solidFill>
                  <a:schemeClr val="tx1">
                    <a:lumMod val="50000"/>
                    <a:lumOff val="50000"/>
                  </a:schemeClr>
                </a:solidFill>
              </a:rPr>
            </a:br>
            <a:r>
              <a:rPr lang="en-GB" sz="4400" dirty="0">
                <a:solidFill>
                  <a:schemeClr val="tx1">
                    <a:lumMod val="50000"/>
                    <a:lumOff val="50000"/>
                  </a:schemeClr>
                </a:solidFill>
              </a:rPr>
              <a:t>Full reports are due later in 2025</a:t>
            </a:r>
            <a:br>
              <a:rPr lang="en-GB" sz="4400" dirty="0">
                <a:solidFill>
                  <a:schemeClr val="tx1">
                    <a:lumMod val="50000"/>
                    <a:lumOff val="50000"/>
                  </a:schemeClr>
                </a:solidFill>
              </a:rPr>
            </a:br>
            <a:r>
              <a:rPr lang="en-GB" sz="4400" dirty="0">
                <a:solidFill>
                  <a:schemeClr val="tx1">
                    <a:lumMod val="50000"/>
                    <a:lumOff val="50000"/>
                  </a:schemeClr>
                </a:solidFill>
              </a:rPr>
              <a:t>- Age Friendly Active Travel </a:t>
            </a:r>
            <a:br>
              <a:rPr lang="en-GB" sz="4400" dirty="0">
                <a:solidFill>
                  <a:schemeClr val="tx1">
                    <a:lumMod val="50000"/>
                    <a:lumOff val="50000"/>
                  </a:schemeClr>
                </a:solidFill>
              </a:rPr>
            </a:br>
            <a:r>
              <a:rPr lang="en-GB" sz="4400" dirty="0">
                <a:solidFill>
                  <a:schemeClr val="tx1">
                    <a:lumMod val="50000"/>
                    <a:lumOff val="50000"/>
                  </a:schemeClr>
                </a:solidFill>
              </a:rPr>
              <a:t>- Empowering Women to Cycle </a:t>
            </a:r>
          </a:p>
          <a:p>
            <a:endParaRPr lang="en-GB" sz="4800" dirty="0"/>
          </a:p>
          <a:p>
            <a:endParaRPr lang="en-IE" sz="4800" dirty="0"/>
          </a:p>
        </p:txBody>
      </p:sp>
      <p:pic>
        <p:nvPicPr>
          <p:cNvPr id="2" name="Picture 1">
            <a:extLst>
              <a:ext uri="{FF2B5EF4-FFF2-40B4-BE49-F238E27FC236}">
                <a16:creationId xmlns:a16="http://schemas.microsoft.com/office/drawing/2014/main" id="{D353C50B-20FB-DD71-F316-21488FA87A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30400" y="495301"/>
            <a:ext cx="1295400" cy="1013791"/>
          </a:xfrm>
          <a:prstGeom prst="rect">
            <a:avLst/>
          </a:prstGeom>
          <a:noFill/>
          <a:ln>
            <a:noFill/>
          </a:ln>
        </p:spPr>
      </p:pic>
      <p:sp>
        <p:nvSpPr>
          <p:cNvPr id="5" name="Text Placeholder 2">
            <a:extLst>
              <a:ext uri="{FF2B5EF4-FFF2-40B4-BE49-F238E27FC236}">
                <a16:creationId xmlns:a16="http://schemas.microsoft.com/office/drawing/2014/main" id="{89AB819D-7D94-FC72-D38A-E6EBBC5105ED}"/>
              </a:ext>
            </a:extLst>
          </p:cNvPr>
          <p:cNvSpPr txBox="1">
            <a:spLocks/>
          </p:cNvSpPr>
          <p:nvPr/>
        </p:nvSpPr>
        <p:spPr>
          <a:xfrm>
            <a:off x="838200" y="5651896"/>
            <a:ext cx="16535400" cy="7826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hlinkClick r:id="rId3">
                  <a:extLst>
                    <a:ext uri="{A12FA001-AC4F-418D-AE19-62706E023703}">
                      <ahyp:hlinkClr xmlns:ahyp="http://schemas.microsoft.com/office/drawing/2018/hyperlinkcolor" val="tx"/>
                    </a:ext>
                  </a:extLst>
                </a:hlinkClick>
              </a:rPr>
              <a:t>info@tii.ie</a:t>
            </a:r>
            <a:endParaRPr lang="en-GB" sz="3600" dirty="0"/>
          </a:p>
          <a:p>
            <a:r>
              <a:rPr lang="en-GB" sz="3600" dirty="0">
                <a:hlinkClick r:id="rId4"/>
              </a:rPr>
              <a:t>https://www.tii.ie/en/tii-library/research/</a:t>
            </a:r>
            <a:r>
              <a:rPr lang="en-GB" sz="3600" dirty="0"/>
              <a:t> </a:t>
            </a:r>
          </a:p>
          <a:p>
            <a:r>
              <a:rPr lang="en-GB" sz="3600" dirty="0">
                <a:hlinkClick r:id="rId5">
                  <a:extLst>
                    <a:ext uri="{A12FA001-AC4F-418D-AE19-62706E023703}">
                      <ahyp:hlinkClr xmlns:ahyp="http://schemas.microsoft.com/office/drawing/2018/hyperlinkcolor" val="tx"/>
                    </a:ext>
                  </a:extLst>
                </a:hlinkClick>
              </a:rPr>
              <a:t>monitoring@sustrans.org.uk</a:t>
            </a:r>
            <a:endParaRPr lang="en-GB" sz="3600" dirty="0"/>
          </a:p>
          <a:p>
            <a:r>
              <a:rPr lang="en-GB" sz="3600" dirty="0">
                <a:hlinkClick r:id="rId6"/>
              </a:rPr>
              <a:t>https://www.sustrans.org.uk/for-professionals/research-monitoring-and-evaluation/</a:t>
            </a:r>
            <a:r>
              <a:rPr lang="en-GB" sz="3600" dirty="0"/>
              <a:t> </a:t>
            </a:r>
          </a:p>
          <a:p>
            <a:endParaRPr lang="en-GB" sz="3600" dirty="0"/>
          </a:p>
          <a:p>
            <a:endParaRPr lang="en-GB" sz="3600" dirty="0"/>
          </a:p>
        </p:txBody>
      </p:sp>
    </p:spTree>
    <p:extLst>
      <p:ext uri="{BB962C8B-B14F-4D97-AF65-F5344CB8AC3E}">
        <p14:creationId xmlns:p14="http://schemas.microsoft.com/office/powerpoint/2010/main" val="95359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5258C0-986B-481D-9C8F-ACE3DAC876F0}"/>
              </a:ext>
            </a:extLst>
          </p:cNvPr>
          <p:cNvSpPr>
            <a:spLocks noGrp="1"/>
          </p:cNvSpPr>
          <p:nvPr>
            <p:ph type="body" sz="quarter" idx="13"/>
          </p:nvPr>
        </p:nvSpPr>
        <p:spPr>
          <a:xfrm>
            <a:off x="1367132" y="-336567"/>
            <a:ext cx="12240000" cy="2263470"/>
          </a:xfrm>
        </p:spPr>
        <p:txBody>
          <a:bodyPr/>
          <a:lstStyle/>
          <a:p>
            <a:r>
              <a:rPr lang="en-GB" sz="6400" dirty="0"/>
              <a:t>Project background </a:t>
            </a:r>
          </a:p>
        </p:txBody>
      </p:sp>
      <p:sp>
        <p:nvSpPr>
          <p:cNvPr id="4" name="Text Placeholder 3">
            <a:extLst>
              <a:ext uri="{FF2B5EF4-FFF2-40B4-BE49-F238E27FC236}">
                <a16:creationId xmlns:a16="http://schemas.microsoft.com/office/drawing/2014/main" id="{F01E9AFE-0714-43F4-8C00-2BBC2A04BDFC}"/>
              </a:ext>
            </a:extLst>
          </p:cNvPr>
          <p:cNvSpPr>
            <a:spLocks noGrp="1"/>
          </p:cNvSpPr>
          <p:nvPr>
            <p:ph type="body" sz="quarter" idx="10"/>
          </p:nvPr>
        </p:nvSpPr>
        <p:spPr>
          <a:xfrm>
            <a:off x="1367133" y="2132288"/>
            <a:ext cx="12239998" cy="720080"/>
          </a:xfrm>
        </p:spPr>
        <p:txBody>
          <a:bodyPr/>
          <a:lstStyle/>
          <a:p>
            <a:r>
              <a:rPr lang="en-GB" dirty="0"/>
              <a:t>Sustrans </a:t>
            </a:r>
          </a:p>
          <a:p>
            <a:endParaRPr lang="en-GB" dirty="0"/>
          </a:p>
        </p:txBody>
      </p:sp>
      <p:sp>
        <p:nvSpPr>
          <p:cNvPr id="6" name="Text Placeholder 3">
            <a:extLst>
              <a:ext uri="{FF2B5EF4-FFF2-40B4-BE49-F238E27FC236}">
                <a16:creationId xmlns:a16="http://schemas.microsoft.com/office/drawing/2014/main" id="{7FE590C8-E9BE-FC15-EB9C-B2198686337C}"/>
              </a:ext>
            </a:extLst>
          </p:cNvPr>
          <p:cNvSpPr txBox="1">
            <a:spLocks/>
          </p:cNvSpPr>
          <p:nvPr/>
        </p:nvSpPr>
        <p:spPr>
          <a:xfrm>
            <a:off x="9158514" y="2083713"/>
            <a:ext cx="12239998" cy="720080"/>
          </a:xfrm>
          <a:prstGeom prst="rect">
            <a:avLst/>
          </a:prstGeom>
        </p:spPr>
        <p:txBody>
          <a:bodyPr lIns="0" tIns="0" rIns="0" bIns="0"/>
          <a:lstStyle>
            <a:lvl1pPr marL="0" indent="0" algn="l" defTabSz="311079" rtl="0" eaLnBrk="1" latinLnBrk="0" hangingPunct="1">
              <a:lnSpc>
                <a:spcPct val="100000"/>
              </a:lnSpc>
              <a:spcBef>
                <a:spcPct val="20000"/>
              </a:spcBef>
              <a:buFont typeface="Arial" pitchFamily="34" charset="0"/>
              <a:buNone/>
              <a:defRPr sz="1800" b="1" kern="1200">
                <a:solidFill>
                  <a:schemeClr val="accent2"/>
                </a:solidFill>
                <a:latin typeface="+mj-lt"/>
                <a:ea typeface="+mn-ea"/>
                <a:cs typeface="+mn-cs"/>
              </a:defRPr>
            </a:lvl1pPr>
            <a:lvl2pPr marL="155540"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2pPr>
            <a:lvl3pPr marL="311079"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3pPr>
            <a:lvl4pPr marL="466618"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4pPr>
            <a:lvl5pPr marL="622157"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sz="3600" dirty="0"/>
              <a:t>Context  </a:t>
            </a:r>
          </a:p>
          <a:p>
            <a:endParaRPr lang="en-GB" sz="3600" dirty="0"/>
          </a:p>
        </p:txBody>
      </p:sp>
      <p:sp>
        <p:nvSpPr>
          <p:cNvPr id="7" name="TextBox 6">
            <a:extLst>
              <a:ext uri="{FF2B5EF4-FFF2-40B4-BE49-F238E27FC236}">
                <a16:creationId xmlns:a16="http://schemas.microsoft.com/office/drawing/2014/main" id="{118CEC82-B4DA-4E03-D504-51CE3FC24D51}"/>
              </a:ext>
            </a:extLst>
          </p:cNvPr>
          <p:cNvSpPr txBox="1"/>
          <p:nvPr/>
        </p:nvSpPr>
        <p:spPr>
          <a:xfrm>
            <a:off x="1203074" y="2747015"/>
            <a:ext cx="7344816" cy="6986528"/>
          </a:xfrm>
          <a:prstGeom prst="rect">
            <a:avLst/>
          </a:prstGeom>
          <a:noFill/>
        </p:spPr>
        <p:txBody>
          <a:bodyPr wrap="square" rtlCol="0">
            <a:spAutoFit/>
          </a:bodyPr>
          <a:lstStyle/>
          <a:p>
            <a:r>
              <a:rPr lang="en-GB" sz="2800" dirty="0"/>
              <a:t>We are a UK and Ireland based charity who </a:t>
            </a:r>
            <a:r>
              <a:rPr lang="en-GB" sz="2800" dirty="0">
                <a:solidFill>
                  <a:srgbClr val="414042"/>
                </a:solidFill>
              </a:rPr>
              <a:t>work for and with communities, helping them come to life by walking, wheeling and cycling to create healthier places and happier lives for everyone. We're the custodian of the UK National Cycle Network – a network of over 12,000 miles of signed paths and routes for walking, wheeling, cycling and exploring outdoors. </a:t>
            </a:r>
          </a:p>
          <a:p>
            <a:endParaRPr lang="en-GB" sz="2800" dirty="0">
              <a:solidFill>
                <a:srgbClr val="414042"/>
              </a:solidFill>
            </a:endParaRPr>
          </a:p>
          <a:p>
            <a:r>
              <a:rPr lang="en-GB" sz="2800" dirty="0">
                <a:solidFill>
                  <a:srgbClr val="242424"/>
                </a:solidFill>
              </a:rPr>
              <a:t>The Research and Monitoring Unit (RMU) is a team of research, evaluation and GIS specialists. We make the case for walking and cycling by providing transparent and authoritative evidence, which influences and shapes policy, practice and investment.</a:t>
            </a:r>
            <a:endParaRPr lang="en-GB" sz="2800" dirty="0">
              <a:solidFill>
                <a:srgbClr val="414042"/>
              </a:solidFill>
            </a:endParaRPr>
          </a:p>
          <a:p>
            <a:pPr algn="just"/>
            <a:endParaRPr lang="en-GB" sz="2800" dirty="0"/>
          </a:p>
        </p:txBody>
      </p:sp>
      <p:sp>
        <p:nvSpPr>
          <p:cNvPr id="8" name="TextBox 7">
            <a:extLst>
              <a:ext uri="{FF2B5EF4-FFF2-40B4-BE49-F238E27FC236}">
                <a16:creationId xmlns:a16="http://schemas.microsoft.com/office/drawing/2014/main" id="{047A9FC2-7264-3BE2-98B0-26155DFF07A2}"/>
              </a:ext>
            </a:extLst>
          </p:cNvPr>
          <p:cNvSpPr txBox="1"/>
          <p:nvPr/>
        </p:nvSpPr>
        <p:spPr>
          <a:xfrm>
            <a:off x="9158514" y="6671009"/>
            <a:ext cx="8175432" cy="2677656"/>
          </a:xfrm>
          <a:prstGeom prst="rect">
            <a:avLst/>
          </a:prstGeom>
          <a:noFill/>
        </p:spPr>
        <p:txBody>
          <a:bodyPr wrap="square">
            <a:spAutoFit/>
          </a:bodyPr>
          <a:lstStyle/>
          <a:p>
            <a:r>
              <a:rPr lang="en-GB" sz="2800" dirty="0"/>
              <a:t>The development of a national-scale cycle network has taken on greater significance in the context of the </a:t>
            </a:r>
            <a:r>
              <a:rPr lang="en-GB" sz="2800" b="1" dirty="0"/>
              <a:t>Climate Action Plan (2023), </a:t>
            </a:r>
            <a:r>
              <a:rPr lang="en-GB" sz="2800" dirty="0"/>
              <a:t>which calls for a significant reduction in transport emissions by 2030 with measures aimed at enabling 500,000 extra walking, cycling and public transport journeys per day.</a:t>
            </a:r>
          </a:p>
        </p:txBody>
      </p:sp>
      <p:pic>
        <p:nvPicPr>
          <p:cNvPr id="2" name="Picture 1">
            <a:extLst>
              <a:ext uri="{FF2B5EF4-FFF2-40B4-BE49-F238E27FC236}">
                <a16:creationId xmlns:a16="http://schemas.microsoft.com/office/drawing/2014/main" id="{4437103F-6743-714C-FF8B-EA8C9700A407}"/>
              </a:ext>
            </a:extLst>
          </p:cNvPr>
          <p:cNvPicPr>
            <a:picLocks noChangeAspect="1"/>
          </p:cNvPicPr>
          <p:nvPr/>
        </p:nvPicPr>
        <p:blipFill>
          <a:blip r:embed="rId2"/>
          <a:stretch>
            <a:fillRect/>
          </a:stretch>
        </p:blipFill>
        <p:spPr>
          <a:xfrm>
            <a:off x="13010914" y="651241"/>
            <a:ext cx="1902116" cy="1304658"/>
          </a:xfrm>
          <a:prstGeom prst="rect">
            <a:avLst/>
          </a:prstGeom>
        </p:spPr>
      </p:pic>
      <p:sp>
        <p:nvSpPr>
          <p:cNvPr id="9" name="TextBox 8">
            <a:extLst>
              <a:ext uri="{FF2B5EF4-FFF2-40B4-BE49-F238E27FC236}">
                <a16:creationId xmlns:a16="http://schemas.microsoft.com/office/drawing/2014/main" id="{56A057CD-BB92-C8CB-4E14-D0F6ACF2A811}"/>
              </a:ext>
            </a:extLst>
          </p:cNvPr>
          <p:cNvSpPr txBox="1"/>
          <p:nvPr/>
        </p:nvSpPr>
        <p:spPr>
          <a:xfrm>
            <a:off x="9158514" y="2747015"/>
            <a:ext cx="8385629" cy="3970318"/>
          </a:xfrm>
          <a:prstGeom prst="rect">
            <a:avLst/>
          </a:prstGeom>
          <a:noFill/>
        </p:spPr>
        <p:txBody>
          <a:bodyPr wrap="square">
            <a:spAutoFit/>
          </a:bodyPr>
          <a:lstStyle/>
          <a:p>
            <a:r>
              <a:rPr lang="en-GB" sz="2800" dirty="0"/>
              <a:t>As the population of Ireland has steadily been getting older since the 1980s, ensuring the provision of ‘age friendly’ active travel infrastructure is an important part of the success of the planned NCN</a:t>
            </a:r>
          </a:p>
          <a:p>
            <a:endParaRPr lang="en-GB" sz="2800" dirty="0"/>
          </a:p>
          <a:p>
            <a:r>
              <a:rPr lang="en-GB" sz="2800" dirty="0"/>
              <a:t>15% of the general population were aged 65 or over in 2022 compared to a projected 23% of the population in 2042 .</a:t>
            </a:r>
          </a:p>
          <a:p>
            <a:endParaRPr lang="en-GB" sz="2800" dirty="0"/>
          </a:p>
        </p:txBody>
      </p:sp>
    </p:spTree>
    <p:extLst>
      <p:ext uri="{BB962C8B-B14F-4D97-AF65-F5344CB8AC3E}">
        <p14:creationId xmlns:p14="http://schemas.microsoft.com/office/powerpoint/2010/main" val="6771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F91FAB-7BB9-3C5F-AFA8-EF8294F8459A}"/>
              </a:ext>
            </a:extLst>
          </p:cNvPr>
          <p:cNvPicPr>
            <a:picLocks noChangeAspect="1"/>
          </p:cNvPicPr>
          <p:nvPr/>
        </p:nvPicPr>
        <p:blipFill>
          <a:blip r:embed="rId2"/>
          <a:stretch>
            <a:fillRect/>
          </a:stretch>
        </p:blipFill>
        <p:spPr>
          <a:xfrm>
            <a:off x="1083867" y="3502100"/>
            <a:ext cx="9396569" cy="5320431"/>
          </a:xfrm>
          <a:prstGeom prst="rect">
            <a:avLst/>
          </a:prstGeom>
        </p:spPr>
      </p:pic>
      <p:sp>
        <p:nvSpPr>
          <p:cNvPr id="4" name="TextBox 3">
            <a:extLst>
              <a:ext uri="{FF2B5EF4-FFF2-40B4-BE49-F238E27FC236}">
                <a16:creationId xmlns:a16="http://schemas.microsoft.com/office/drawing/2014/main" id="{59B33CB4-D88C-8290-A4D3-07C0B3A47744}"/>
              </a:ext>
            </a:extLst>
          </p:cNvPr>
          <p:cNvSpPr txBox="1"/>
          <p:nvPr/>
        </p:nvSpPr>
        <p:spPr>
          <a:xfrm>
            <a:off x="11055074" y="3502100"/>
            <a:ext cx="6288483" cy="5570756"/>
          </a:xfrm>
          <a:prstGeom prst="rect">
            <a:avLst/>
          </a:prstGeom>
          <a:noFill/>
        </p:spPr>
        <p:txBody>
          <a:bodyPr wrap="square">
            <a:spAutoFit/>
          </a:bodyPr>
          <a:lstStyle/>
          <a:p>
            <a:r>
              <a:rPr lang="en-GB" sz="3200" b="1" dirty="0">
                <a:solidFill>
                  <a:schemeClr val="accent2"/>
                </a:solidFill>
              </a:rPr>
              <a:t>The National Cycle Network will see 3,500km of safe bike corridors, connecting 2.8m people in cities and towns. Plan published by DoT in January 2024 </a:t>
            </a:r>
            <a:r>
              <a:rPr lang="en-GB" sz="2800" dirty="0">
                <a:solidFill>
                  <a:schemeClr val="accent2"/>
                </a:solidFill>
                <a:hlinkClick r:id="rId3">
                  <a:extLst>
                    <a:ext uri="{A12FA001-AC4F-418D-AE19-62706E023703}">
                      <ahyp:hlinkClr xmlns:ahyp="http://schemas.microsoft.com/office/drawing/2018/hyperlinkcolor" val="tx"/>
                    </a:ext>
                  </a:extLst>
                </a:hlinkClick>
              </a:rPr>
              <a:t>(www.gov.ie)</a:t>
            </a:r>
            <a:endParaRPr lang="en-GB" sz="2800" dirty="0">
              <a:solidFill>
                <a:schemeClr val="accent2"/>
              </a:solidFill>
            </a:endParaRPr>
          </a:p>
          <a:p>
            <a:endParaRPr lang="en-GB" sz="2800" dirty="0">
              <a:solidFill>
                <a:schemeClr val="accent2"/>
              </a:solidFill>
            </a:endParaRPr>
          </a:p>
          <a:p>
            <a:r>
              <a:rPr lang="en-GB" sz="2800" dirty="0">
                <a:solidFill>
                  <a:srgbClr val="000000"/>
                </a:solidFill>
              </a:rPr>
              <a:t>The NCN will be composed of 85 corridors, integrating existing and planned greenways and other cycling infrastructure, as well as an extensive new network of safe cycle routes along existing roads.</a:t>
            </a:r>
            <a:endParaRPr lang="en-GB" sz="2800" b="1" dirty="0">
              <a:solidFill>
                <a:schemeClr val="accent4"/>
              </a:solidFill>
            </a:endParaRPr>
          </a:p>
        </p:txBody>
      </p:sp>
      <p:sp>
        <p:nvSpPr>
          <p:cNvPr id="10" name="TextBox 9">
            <a:extLst>
              <a:ext uri="{FF2B5EF4-FFF2-40B4-BE49-F238E27FC236}">
                <a16:creationId xmlns:a16="http://schemas.microsoft.com/office/drawing/2014/main" id="{C8346D4D-08CA-04B4-3B5D-C649891110FB}"/>
              </a:ext>
            </a:extLst>
          </p:cNvPr>
          <p:cNvSpPr txBox="1"/>
          <p:nvPr/>
        </p:nvSpPr>
        <p:spPr>
          <a:xfrm>
            <a:off x="915867" y="1814131"/>
            <a:ext cx="16427690" cy="1384995"/>
          </a:xfrm>
          <a:prstGeom prst="rect">
            <a:avLst/>
          </a:prstGeom>
          <a:noFill/>
        </p:spPr>
        <p:txBody>
          <a:bodyPr wrap="square" rtlCol="0">
            <a:spAutoFit/>
          </a:bodyPr>
          <a:lstStyle/>
          <a:p>
            <a:pPr algn="l"/>
            <a:r>
              <a:rPr lang="en-GB" sz="2800" dirty="0">
                <a:latin typeface="Arial" panose="020B0604020202020204" pitchFamily="34" charset="0"/>
              </a:rPr>
              <a:t>In 2021 TII, on behalf of the Department of Transport, initiated a project to develop a plan for a new National Cycle Network (NCN). This research was commissioned by TII to inform the future delivery the NCN. </a:t>
            </a:r>
            <a:endParaRPr lang="en-GB" sz="2800" dirty="0"/>
          </a:p>
        </p:txBody>
      </p:sp>
      <p:sp>
        <p:nvSpPr>
          <p:cNvPr id="6" name="Text Placeholder 3">
            <a:extLst>
              <a:ext uri="{FF2B5EF4-FFF2-40B4-BE49-F238E27FC236}">
                <a16:creationId xmlns:a16="http://schemas.microsoft.com/office/drawing/2014/main" id="{A390F464-128D-0AB2-2478-CA0D19CAE5E6}"/>
              </a:ext>
            </a:extLst>
          </p:cNvPr>
          <p:cNvSpPr txBox="1">
            <a:spLocks/>
          </p:cNvSpPr>
          <p:nvPr/>
        </p:nvSpPr>
        <p:spPr>
          <a:xfrm>
            <a:off x="944443" y="887387"/>
            <a:ext cx="12239998" cy="1084164"/>
          </a:xfrm>
          <a:prstGeom prst="rect">
            <a:avLst/>
          </a:prstGeom>
        </p:spPr>
        <p:txBody>
          <a:bodyPr lIns="0" tIns="0" rIns="0" bIns="0"/>
          <a:lstStyle>
            <a:lvl1pPr marL="0" indent="0" algn="l" defTabSz="311079" rtl="0" eaLnBrk="1" latinLnBrk="0" hangingPunct="1">
              <a:lnSpc>
                <a:spcPct val="100000"/>
              </a:lnSpc>
              <a:spcBef>
                <a:spcPct val="20000"/>
              </a:spcBef>
              <a:buFont typeface="Arial" pitchFamily="34" charset="0"/>
              <a:buNone/>
              <a:defRPr sz="1800" b="1" kern="1200">
                <a:solidFill>
                  <a:schemeClr val="accent2"/>
                </a:solidFill>
                <a:latin typeface="+mj-lt"/>
                <a:ea typeface="+mn-ea"/>
                <a:cs typeface="+mn-cs"/>
              </a:defRPr>
            </a:lvl1pPr>
            <a:lvl2pPr marL="155540"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2pPr>
            <a:lvl3pPr marL="311079"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3pPr>
            <a:lvl4pPr marL="466618"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4pPr>
            <a:lvl5pPr marL="622157"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sz="3600" dirty="0"/>
              <a:t>Transport Infrastructure Ireland   </a:t>
            </a:r>
          </a:p>
          <a:p>
            <a:endParaRPr lang="en-GB" sz="3600" dirty="0"/>
          </a:p>
        </p:txBody>
      </p:sp>
    </p:spTree>
    <p:extLst>
      <p:ext uri="{BB962C8B-B14F-4D97-AF65-F5344CB8AC3E}">
        <p14:creationId xmlns:p14="http://schemas.microsoft.com/office/powerpoint/2010/main" val="105857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647B43-BAC0-03F9-F6D1-30C950F09665}"/>
              </a:ext>
            </a:extLst>
          </p:cNvPr>
          <p:cNvSpPr>
            <a:spLocks noGrp="1"/>
          </p:cNvSpPr>
          <p:nvPr>
            <p:ph type="body" sz="quarter" idx="10"/>
          </p:nvPr>
        </p:nvSpPr>
        <p:spPr>
          <a:xfrm>
            <a:off x="1367137" y="1034998"/>
            <a:ext cx="12239998" cy="1559940"/>
          </a:xfrm>
        </p:spPr>
        <p:txBody>
          <a:bodyPr/>
          <a:lstStyle/>
          <a:p>
            <a:r>
              <a:rPr lang="en-GB" sz="4800" dirty="0">
                <a:solidFill>
                  <a:schemeClr val="accent3"/>
                </a:solidFill>
              </a:rPr>
              <a:t>Research</a:t>
            </a:r>
            <a:r>
              <a:rPr lang="en-GB" sz="5200" dirty="0">
                <a:solidFill>
                  <a:schemeClr val="accent3"/>
                </a:solidFill>
              </a:rPr>
              <a:t>|</a:t>
            </a:r>
            <a:r>
              <a:rPr lang="en-GB" sz="4800" dirty="0">
                <a:solidFill>
                  <a:schemeClr val="accent3"/>
                </a:solidFill>
              </a:rPr>
              <a:t> </a:t>
            </a:r>
            <a:r>
              <a:rPr lang="en-GB" sz="2800" dirty="0">
                <a:solidFill>
                  <a:schemeClr val="accent3"/>
                </a:solidFill>
              </a:rPr>
              <a:t>Aims and Phases </a:t>
            </a:r>
          </a:p>
        </p:txBody>
      </p:sp>
      <p:sp>
        <p:nvSpPr>
          <p:cNvPr id="6" name="TextBox 5">
            <a:extLst>
              <a:ext uri="{FF2B5EF4-FFF2-40B4-BE49-F238E27FC236}">
                <a16:creationId xmlns:a16="http://schemas.microsoft.com/office/drawing/2014/main" id="{1E994B05-B646-AB89-9BD8-70006E8DDC60}"/>
              </a:ext>
            </a:extLst>
          </p:cNvPr>
          <p:cNvSpPr txBox="1"/>
          <p:nvPr/>
        </p:nvSpPr>
        <p:spPr>
          <a:xfrm>
            <a:off x="1348603" y="2355049"/>
            <a:ext cx="8496944" cy="5632311"/>
          </a:xfrm>
          <a:prstGeom prst="rect">
            <a:avLst/>
          </a:prstGeom>
          <a:noFill/>
        </p:spPr>
        <p:txBody>
          <a:bodyPr wrap="square">
            <a:spAutoFit/>
          </a:bodyPr>
          <a:lstStyle/>
          <a:p>
            <a:r>
              <a:rPr lang="en-GB" sz="4000" b="1" dirty="0"/>
              <a:t>Aims </a:t>
            </a:r>
            <a:r>
              <a:rPr lang="en-GB" sz="4000" dirty="0"/>
              <a:t>- To identify factors, specific to age 55+ that will:</a:t>
            </a:r>
          </a:p>
          <a:p>
            <a:endParaRPr lang="en-GB" sz="4000" dirty="0"/>
          </a:p>
          <a:p>
            <a:pPr marL="685800" indent="-685800">
              <a:buFont typeface="Arial" panose="020B0604020202020204" pitchFamily="34" charset="0"/>
              <a:buChar char="•"/>
            </a:pPr>
            <a:r>
              <a:rPr lang="en-GB" sz="4000" dirty="0">
                <a:solidFill>
                  <a:schemeClr val="accent2"/>
                </a:solidFill>
              </a:rPr>
              <a:t>Make walking, wheeling and cycling more accessible and enjoyable </a:t>
            </a:r>
          </a:p>
          <a:p>
            <a:pPr marL="685800" indent="-685800">
              <a:buFont typeface="Arial" panose="020B0604020202020204" pitchFamily="34" charset="0"/>
              <a:buChar char="•"/>
            </a:pPr>
            <a:endParaRPr lang="en-GB" sz="4000" dirty="0">
              <a:solidFill>
                <a:schemeClr val="accent2"/>
              </a:solidFill>
            </a:endParaRPr>
          </a:p>
          <a:p>
            <a:pPr marL="685800" indent="-685800">
              <a:buFont typeface="Arial" panose="020B0604020202020204" pitchFamily="34" charset="0"/>
              <a:buChar char="•"/>
            </a:pPr>
            <a:r>
              <a:rPr lang="en-GB" sz="4000" dirty="0">
                <a:solidFill>
                  <a:schemeClr val="accent2"/>
                </a:solidFill>
              </a:rPr>
              <a:t>Improve the safety of people walking, wheeling and cycling</a:t>
            </a:r>
          </a:p>
          <a:p>
            <a:endParaRPr lang="en-GB" sz="4000" dirty="0"/>
          </a:p>
        </p:txBody>
      </p:sp>
      <p:sp>
        <p:nvSpPr>
          <p:cNvPr id="7" name="Text Placeholder 3">
            <a:extLst>
              <a:ext uri="{FF2B5EF4-FFF2-40B4-BE49-F238E27FC236}">
                <a16:creationId xmlns:a16="http://schemas.microsoft.com/office/drawing/2014/main" id="{93874A53-B2EE-A615-3D30-4F487E11EC12}"/>
              </a:ext>
            </a:extLst>
          </p:cNvPr>
          <p:cNvSpPr txBox="1">
            <a:spLocks/>
          </p:cNvSpPr>
          <p:nvPr/>
        </p:nvSpPr>
        <p:spPr>
          <a:xfrm>
            <a:off x="1194772" y="1735169"/>
            <a:ext cx="7992048" cy="5863026"/>
          </a:xfrm>
          <a:prstGeom prst="rect">
            <a:avLst/>
          </a:prstGeom>
        </p:spPr>
        <p:txBody>
          <a:bodyPr/>
          <a:lst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pPr marL="0" indent="0">
              <a:buNone/>
            </a:pPr>
            <a:endParaRPr lang="en-GB" sz="2178" dirty="0"/>
          </a:p>
        </p:txBody>
      </p:sp>
      <p:sp>
        <p:nvSpPr>
          <p:cNvPr id="5" name="TextBox 4">
            <a:extLst>
              <a:ext uri="{FF2B5EF4-FFF2-40B4-BE49-F238E27FC236}">
                <a16:creationId xmlns:a16="http://schemas.microsoft.com/office/drawing/2014/main" id="{CACEE083-DC92-5D09-706A-38262119073E}"/>
              </a:ext>
            </a:extLst>
          </p:cNvPr>
          <p:cNvSpPr txBox="1"/>
          <p:nvPr/>
        </p:nvSpPr>
        <p:spPr>
          <a:xfrm>
            <a:off x="10134600" y="2339656"/>
            <a:ext cx="7992048" cy="6986528"/>
          </a:xfrm>
          <a:prstGeom prst="rect">
            <a:avLst/>
          </a:prstGeom>
          <a:noFill/>
        </p:spPr>
        <p:txBody>
          <a:bodyPr wrap="square">
            <a:spAutoFit/>
          </a:bodyPr>
          <a:lstStyle/>
          <a:p>
            <a:r>
              <a:rPr lang="en-GB" sz="4000" b="1" dirty="0"/>
              <a:t>Phases</a:t>
            </a:r>
            <a:r>
              <a:rPr lang="en-GB" sz="4000" dirty="0"/>
              <a:t> - </a:t>
            </a:r>
          </a:p>
          <a:p>
            <a:r>
              <a:rPr lang="en-GB" sz="4000" dirty="0"/>
              <a:t>Literature Review </a:t>
            </a:r>
            <a:r>
              <a:rPr lang="en-GB" sz="2800" dirty="0">
                <a:solidFill>
                  <a:srgbClr val="000000"/>
                </a:solidFill>
                <a:latin typeface="Arial" panose="020B0604020202020204" pitchFamily="34" charset="0"/>
              </a:rPr>
              <a:t>An evidence review of the key design and infrastructure guidance and literature available on age friendly active travel nationally and internationally</a:t>
            </a:r>
            <a:endParaRPr lang="en-GB" sz="2800" dirty="0"/>
          </a:p>
          <a:p>
            <a:r>
              <a:rPr lang="en-GB" sz="4000" dirty="0"/>
              <a:t>Survey</a:t>
            </a:r>
            <a:r>
              <a:rPr lang="en-GB" sz="4800" dirty="0"/>
              <a:t> </a:t>
            </a:r>
            <a:r>
              <a:rPr lang="en-US" sz="2800" dirty="0">
                <a:ea typeface="Times New Roman" panose="02020603050405020304" pitchFamily="18" charset="0"/>
              </a:rPr>
              <a:t>414 people aged 55 and over living in Ireland completed an online survey. 30 of the survey respondents took part in a follow-up interviews </a:t>
            </a:r>
            <a:endParaRPr lang="en-GB" sz="2800" dirty="0"/>
          </a:p>
          <a:p>
            <a:r>
              <a:rPr lang="en-GB" sz="4000" dirty="0"/>
              <a:t>Consultation</a:t>
            </a:r>
            <a:r>
              <a:rPr lang="en-GB" sz="4800" dirty="0"/>
              <a:t> </a:t>
            </a:r>
            <a:r>
              <a:rPr lang="en-GB" sz="2800" dirty="0"/>
              <a:t>Survey of 22 professionals and interviews with 16</a:t>
            </a:r>
          </a:p>
          <a:p>
            <a:r>
              <a:rPr lang="en-GB" sz="4000" dirty="0"/>
              <a:t>Workshop</a:t>
            </a:r>
            <a:r>
              <a:rPr lang="en-GB" sz="4800" dirty="0"/>
              <a:t> </a:t>
            </a:r>
            <a:r>
              <a:rPr lang="en-GB" sz="2800" dirty="0"/>
              <a:t>– With 11 professionals examining processes, standards, gaps and suggesting improvements</a:t>
            </a:r>
          </a:p>
        </p:txBody>
      </p:sp>
      <p:pic>
        <p:nvPicPr>
          <p:cNvPr id="2" name="Picture 1">
            <a:extLst>
              <a:ext uri="{FF2B5EF4-FFF2-40B4-BE49-F238E27FC236}">
                <a16:creationId xmlns:a16="http://schemas.microsoft.com/office/drawing/2014/main" id="{F8BCC83C-251C-A5DB-357D-180395786DB2}"/>
              </a:ext>
            </a:extLst>
          </p:cNvPr>
          <p:cNvPicPr>
            <a:picLocks noChangeAspect="1"/>
          </p:cNvPicPr>
          <p:nvPr/>
        </p:nvPicPr>
        <p:blipFill>
          <a:blip r:embed="rId2"/>
          <a:stretch>
            <a:fillRect/>
          </a:stretch>
        </p:blipFill>
        <p:spPr>
          <a:xfrm>
            <a:off x="13022472" y="681061"/>
            <a:ext cx="1902116" cy="1304658"/>
          </a:xfrm>
          <a:prstGeom prst="rect">
            <a:avLst/>
          </a:prstGeom>
        </p:spPr>
      </p:pic>
    </p:spTree>
    <p:extLst>
      <p:ext uri="{BB962C8B-B14F-4D97-AF65-F5344CB8AC3E}">
        <p14:creationId xmlns:p14="http://schemas.microsoft.com/office/powerpoint/2010/main" val="359316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036049"/>
            <a:ext cx="11233150" cy="793750"/>
          </a:xfrm>
        </p:spPr>
        <p:txBody>
          <a:bodyPr/>
          <a:lstStyle/>
          <a:p>
            <a:r>
              <a:rPr lang="en-GB" dirty="0"/>
              <a:t>Literature Review| </a:t>
            </a:r>
            <a:r>
              <a:rPr lang="en-GB" sz="2800" dirty="0"/>
              <a:t>Key findings</a:t>
            </a:r>
          </a:p>
        </p:txBody>
      </p:sp>
      <p:sp>
        <p:nvSpPr>
          <p:cNvPr id="9" name="TextBox 8">
            <a:extLst>
              <a:ext uri="{FF2B5EF4-FFF2-40B4-BE49-F238E27FC236}">
                <a16:creationId xmlns:a16="http://schemas.microsoft.com/office/drawing/2014/main" id="{9A6DF600-A66A-9128-7FCD-25F973A1D6E5}"/>
              </a:ext>
            </a:extLst>
          </p:cNvPr>
          <p:cNvSpPr txBox="1"/>
          <p:nvPr/>
        </p:nvSpPr>
        <p:spPr>
          <a:xfrm>
            <a:off x="1582144" y="1975148"/>
            <a:ext cx="16705856" cy="6986528"/>
          </a:xfrm>
          <a:prstGeom prst="rect">
            <a:avLst/>
          </a:prstGeom>
          <a:noFill/>
        </p:spPr>
        <p:txBody>
          <a:bodyPr wrap="square">
            <a:spAutoFit/>
          </a:bodyPr>
          <a:lstStyle/>
          <a:p>
            <a:r>
              <a:rPr lang="en-GB" sz="3200" dirty="0">
                <a:solidFill>
                  <a:schemeClr val="accent2"/>
                </a:solidFill>
              </a:rPr>
              <a:t>• </a:t>
            </a:r>
            <a:r>
              <a:rPr lang="en-GB" sz="3200" b="1" dirty="0">
                <a:solidFill>
                  <a:schemeClr val="accent2"/>
                </a:solidFill>
              </a:rPr>
              <a:t>Separated active travel routes </a:t>
            </a:r>
            <a:r>
              <a:rPr lang="en-GB" sz="3200" dirty="0"/>
              <a:t>(from motor traffic) increases safety and perceived safety amongst older people.</a:t>
            </a:r>
          </a:p>
          <a:p>
            <a:r>
              <a:rPr lang="en-GB" sz="3200" dirty="0">
                <a:solidFill>
                  <a:schemeClr val="accent2"/>
                </a:solidFill>
              </a:rPr>
              <a:t>• </a:t>
            </a:r>
            <a:r>
              <a:rPr lang="en-GB" sz="3200" b="1" dirty="0">
                <a:solidFill>
                  <a:schemeClr val="accent2"/>
                </a:solidFill>
              </a:rPr>
              <a:t>The quality (and maintenance) of surfaces </a:t>
            </a:r>
            <a:r>
              <a:rPr lang="en-GB" sz="3200" dirty="0"/>
              <a:t>is important for older people</a:t>
            </a:r>
          </a:p>
          <a:p>
            <a:r>
              <a:rPr lang="en-GB" sz="3200" dirty="0">
                <a:solidFill>
                  <a:schemeClr val="accent2"/>
                </a:solidFill>
              </a:rPr>
              <a:t>• </a:t>
            </a:r>
            <a:r>
              <a:rPr lang="en-GB" sz="3200" b="1" dirty="0">
                <a:solidFill>
                  <a:schemeClr val="accent2"/>
                </a:solidFill>
              </a:rPr>
              <a:t>Design and infrastructure features</a:t>
            </a:r>
            <a:r>
              <a:rPr lang="en-GB" sz="3200" b="1" dirty="0"/>
              <a:t> </a:t>
            </a:r>
            <a:r>
              <a:rPr lang="en-GB" sz="3200" dirty="0"/>
              <a:t>which are important are: 	</a:t>
            </a:r>
          </a:p>
          <a:p>
            <a:r>
              <a:rPr lang="en-GB" sz="3200" dirty="0"/>
              <a:t>	- frequent seating, </a:t>
            </a:r>
          </a:p>
          <a:p>
            <a:r>
              <a:rPr lang="en-GB" sz="3200" dirty="0"/>
              <a:t>	- better lighting and 	</a:t>
            </a:r>
          </a:p>
          <a:p>
            <a:r>
              <a:rPr lang="en-GB" sz="3200" dirty="0"/>
              <a:t>	- distinct surface materials and colours </a:t>
            </a:r>
          </a:p>
          <a:p>
            <a:r>
              <a:rPr lang="en-GB" sz="3200" dirty="0">
                <a:solidFill>
                  <a:schemeClr val="accent2"/>
                </a:solidFill>
              </a:rPr>
              <a:t>• </a:t>
            </a:r>
            <a:r>
              <a:rPr lang="en-GB" sz="3200" b="1" dirty="0">
                <a:solidFill>
                  <a:schemeClr val="accent2"/>
                </a:solidFill>
              </a:rPr>
              <a:t>Active travel links to public transport </a:t>
            </a:r>
            <a:r>
              <a:rPr lang="en-GB" sz="3200" dirty="0"/>
              <a:t>are especially important for older people in rural areas, who may rely on public transport for longer journeys, but struggle to reach facilities such as bus stops and train stations due to a lack of adequate active travel infrastructure</a:t>
            </a:r>
          </a:p>
          <a:p>
            <a:r>
              <a:rPr lang="en-GB" sz="3200" dirty="0">
                <a:solidFill>
                  <a:schemeClr val="accent2"/>
                </a:solidFill>
              </a:rPr>
              <a:t>• </a:t>
            </a:r>
            <a:r>
              <a:rPr lang="en-GB" sz="3200" b="1" dirty="0">
                <a:solidFill>
                  <a:schemeClr val="accent2"/>
                </a:solidFill>
              </a:rPr>
              <a:t>Other important factors </a:t>
            </a:r>
            <a:r>
              <a:rPr lang="en-GB" sz="3200" dirty="0"/>
              <a:t>include:</a:t>
            </a:r>
          </a:p>
          <a:p>
            <a:r>
              <a:rPr lang="en-GB" sz="3200" dirty="0"/>
              <a:t>	- reducing speed limits </a:t>
            </a:r>
          </a:p>
          <a:p>
            <a:r>
              <a:rPr lang="en-GB" sz="3200" dirty="0"/>
              <a:t>	- increasing crossing times on signalised crossings	</a:t>
            </a:r>
          </a:p>
          <a:p>
            <a:r>
              <a:rPr lang="en-GB" sz="3200" dirty="0"/>
              <a:t>	- introducing low traffic neighbourhoods and modal filters to reduce motor vehicle 	traffic</a:t>
            </a:r>
          </a:p>
        </p:txBody>
      </p:sp>
      <p:pic>
        <p:nvPicPr>
          <p:cNvPr id="3" name="Picture 2">
            <a:extLst>
              <a:ext uri="{FF2B5EF4-FFF2-40B4-BE49-F238E27FC236}">
                <a16:creationId xmlns:a16="http://schemas.microsoft.com/office/drawing/2014/main" id="{2EED4BD2-1AFB-4AF8-FF2B-4D367AF4391D}"/>
              </a:ext>
            </a:extLst>
          </p:cNvPr>
          <p:cNvPicPr>
            <a:picLocks noChangeAspect="1"/>
          </p:cNvPicPr>
          <p:nvPr/>
        </p:nvPicPr>
        <p:blipFill>
          <a:blip r:embed="rId3"/>
          <a:stretch>
            <a:fillRect/>
          </a:stretch>
        </p:blipFill>
        <p:spPr>
          <a:xfrm>
            <a:off x="12817476" y="525141"/>
            <a:ext cx="1902116" cy="1304658"/>
          </a:xfrm>
          <a:prstGeom prst="rect">
            <a:avLst/>
          </a:prstGeom>
        </p:spPr>
      </p:pic>
    </p:spTree>
    <p:extLst>
      <p:ext uri="{BB962C8B-B14F-4D97-AF65-F5344CB8AC3E}">
        <p14:creationId xmlns:p14="http://schemas.microsoft.com/office/powerpoint/2010/main" val="205164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47C190-3F46-4F54-A2FF-11A9F5294E9C}"/>
              </a:ext>
            </a:extLst>
          </p:cNvPr>
          <p:cNvSpPr>
            <a:spLocks noGrp="1"/>
          </p:cNvSpPr>
          <p:nvPr>
            <p:ph type="body" sz="quarter" idx="11"/>
          </p:nvPr>
        </p:nvSpPr>
        <p:spPr>
          <a:xfrm>
            <a:off x="1515388" y="2551213"/>
            <a:ext cx="15985776" cy="6531914"/>
          </a:xfrm>
        </p:spPr>
        <p:txBody>
          <a:bodyPr/>
          <a:lstStyle/>
          <a:p>
            <a:pPr fontAlgn="base">
              <a:buFont typeface="Arial" panose="020B0604020202020204" pitchFamily="34" charset="0"/>
              <a:buChar char="•"/>
            </a:pPr>
            <a:r>
              <a:rPr lang="en-GB" sz="3200" dirty="0">
                <a:solidFill>
                  <a:schemeClr val="accent2"/>
                </a:solidFill>
                <a:latin typeface="Arial" panose="020B0604020202020204" pitchFamily="34" charset="0"/>
              </a:rPr>
              <a:t>Design Guidance </a:t>
            </a:r>
            <a:r>
              <a:rPr lang="en-GB" sz="3200" b="0" dirty="0">
                <a:solidFill>
                  <a:schemeClr val="accent2"/>
                </a:solidFill>
                <a:latin typeface="Arial" panose="020B0604020202020204" pitchFamily="34" charset="0"/>
              </a:rPr>
              <a:t>- </a:t>
            </a:r>
            <a:r>
              <a:rPr lang="en-GB" sz="3200" b="0" dirty="0">
                <a:solidFill>
                  <a:srgbClr val="000000"/>
                </a:solidFill>
                <a:latin typeface="Arial" panose="020B0604020202020204" pitchFamily="34" charset="0"/>
              </a:rPr>
              <a:t>Much of the literature initially identified was focussed on the behaviour change and modal shift aspect of age friendly active travel, whereas age friendly active travel design and infrastructure is less visible. </a:t>
            </a:r>
            <a:endParaRPr lang="en-GB" sz="3200" b="0" dirty="0">
              <a:solidFill>
                <a:srgbClr val="000000"/>
              </a:solidFill>
              <a:latin typeface="Segoe UI" panose="020B0502040204020203" pitchFamily="34" charset="0"/>
            </a:endParaRPr>
          </a:p>
          <a:p>
            <a:pPr fontAlgn="base">
              <a:buFont typeface="Arial" panose="020B0604020202020204" pitchFamily="34" charset="0"/>
              <a:buChar char="•"/>
            </a:pPr>
            <a:r>
              <a:rPr lang="en-GB" sz="3200" dirty="0">
                <a:solidFill>
                  <a:schemeClr val="accent2"/>
                </a:solidFill>
                <a:latin typeface="Arial" panose="020B0604020202020204" pitchFamily="34" charset="0"/>
              </a:rPr>
              <a:t>Rural context </a:t>
            </a:r>
            <a:r>
              <a:rPr lang="en-GB" sz="3200" b="0" dirty="0">
                <a:solidFill>
                  <a:schemeClr val="accent2"/>
                </a:solidFill>
                <a:latin typeface="Arial" panose="020B0604020202020204" pitchFamily="34" charset="0"/>
              </a:rPr>
              <a:t>- </a:t>
            </a:r>
            <a:r>
              <a:rPr lang="en-GB" sz="3200" b="0" dirty="0">
                <a:latin typeface="Arial" panose="020B0604020202020204" pitchFamily="34" charset="0"/>
              </a:rPr>
              <a:t>more </a:t>
            </a:r>
            <a:r>
              <a:rPr lang="en-GB" sz="3200" b="0" dirty="0">
                <a:solidFill>
                  <a:srgbClr val="000000"/>
                </a:solidFill>
                <a:latin typeface="Arial" panose="020B0604020202020204" pitchFamily="34" charset="0"/>
              </a:rPr>
              <a:t>rural-specific studies could be carried out. Presently much of the literature is focussed on car-dependency and public transport for older people in rural areas, as opposed to active travel. </a:t>
            </a:r>
            <a:endParaRPr lang="en-GB" sz="3200" b="0" dirty="0">
              <a:solidFill>
                <a:srgbClr val="000000"/>
              </a:solidFill>
              <a:latin typeface="Segoe UI" panose="020B0502040204020203" pitchFamily="34" charset="0"/>
            </a:endParaRPr>
          </a:p>
          <a:p>
            <a:pPr fontAlgn="base">
              <a:buFont typeface="Arial" panose="020B0604020202020204" pitchFamily="34" charset="0"/>
              <a:buChar char="•"/>
            </a:pPr>
            <a:r>
              <a:rPr lang="en-GB" sz="3200" dirty="0">
                <a:solidFill>
                  <a:schemeClr val="accent2"/>
                </a:solidFill>
                <a:latin typeface="Arial" panose="020B0604020202020204" pitchFamily="34" charset="0"/>
              </a:rPr>
              <a:t>Mobility scooters </a:t>
            </a:r>
            <a:r>
              <a:rPr lang="en-GB" sz="3200" b="0" dirty="0">
                <a:solidFill>
                  <a:schemeClr val="accent2"/>
                </a:solidFill>
                <a:latin typeface="Arial" panose="020B0604020202020204" pitchFamily="34" charset="0"/>
              </a:rPr>
              <a:t>- </a:t>
            </a:r>
            <a:r>
              <a:rPr lang="en-GB" sz="3200" b="0" dirty="0">
                <a:solidFill>
                  <a:srgbClr val="000000"/>
                </a:solidFill>
                <a:latin typeface="Arial" panose="020B0604020202020204" pitchFamily="34" charset="0"/>
              </a:rPr>
              <a:t>Little research has been conducted into different modes of active travel that are especially relevant to older people, such as mobility scooters within the built environment and infrastructure context. There are currently very few studies focussing on making infrastructure safer for mobility scooter users. </a:t>
            </a:r>
          </a:p>
        </p:txBody>
      </p:sp>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114427"/>
            <a:ext cx="11233150" cy="793750"/>
          </a:xfrm>
        </p:spPr>
        <p:txBody>
          <a:bodyPr/>
          <a:lstStyle/>
          <a:p>
            <a:r>
              <a:rPr lang="en-GB" dirty="0"/>
              <a:t>Literature Review|</a:t>
            </a:r>
            <a:r>
              <a:rPr lang="en-GB" sz="2400" dirty="0"/>
              <a:t> </a:t>
            </a:r>
            <a:r>
              <a:rPr lang="en-GB" sz="2800" dirty="0"/>
              <a:t>Summary of Gaps</a:t>
            </a:r>
          </a:p>
        </p:txBody>
      </p:sp>
      <p:pic>
        <p:nvPicPr>
          <p:cNvPr id="3" name="Picture 2">
            <a:extLst>
              <a:ext uri="{FF2B5EF4-FFF2-40B4-BE49-F238E27FC236}">
                <a16:creationId xmlns:a16="http://schemas.microsoft.com/office/drawing/2014/main" id="{7E7419B6-A495-0AD3-DFFB-3B89EC7FF31E}"/>
              </a:ext>
            </a:extLst>
          </p:cNvPr>
          <p:cNvPicPr>
            <a:picLocks noChangeAspect="1"/>
          </p:cNvPicPr>
          <p:nvPr/>
        </p:nvPicPr>
        <p:blipFill>
          <a:blip r:embed="rId3"/>
          <a:stretch>
            <a:fillRect/>
          </a:stretch>
        </p:blipFill>
        <p:spPr>
          <a:xfrm>
            <a:off x="12812900" y="603519"/>
            <a:ext cx="1902116" cy="1304658"/>
          </a:xfrm>
          <a:prstGeom prst="rect">
            <a:avLst/>
          </a:prstGeom>
        </p:spPr>
      </p:pic>
    </p:spTree>
    <p:extLst>
      <p:ext uri="{BB962C8B-B14F-4D97-AF65-F5344CB8AC3E}">
        <p14:creationId xmlns:p14="http://schemas.microsoft.com/office/powerpoint/2010/main" val="193219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47C190-3F46-4F54-A2FF-11A9F5294E9C}"/>
              </a:ext>
            </a:extLst>
          </p:cNvPr>
          <p:cNvSpPr>
            <a:spLocks noGrp="1"/>
          </p:cNvSpPr>
          <p:nvPr>
            <p:ph type="body" sz="quarter" idx="11"/>
          </p:nvPr>
        </p:nvSpPr>
        <p:spPr>
          <a:xfrm>
            <a:off x="1584327" y="2095500"/>
            <a:ext cx="6324600" cy="5125045"/>
          </a:xfrm>
        </p:spPr>
        <p:txBody>
          <a:bodyPr>
            <a:noAutofit/>
          </a:bodyPr>
          <a:lstStyle/>
          <a:p>
            <a:pPr marL="0" indent="0">
              <a:spcAft>
                <a:spcPts val="1200"/>
              </a:spcAft>
              <a:buNone/>
            </a:pPr>
            <a:endParaRPr lang="en-GB" sz="3200" dirty="0">
              <a:ea typeface="PMingLiU" panose="02020500000000000000" pitchFamily="18" charset="-120"/>
              <a:cs typeface="Times New Roman" panose="02020603050405020304" pitchFamily="18" charset="0"/>
            </a:endParaRPr>
          </a:p>
          <a:p>
            <a:pPr marL="0" indent="0">
              <a:spcAft>
                <a:spcPts val="1200"/>
              </a:spcAft>
              <a:buNone/>
            </a:pPr>
            <a:r>
              <a:rPr lang="en-GB" sz="3200" b="0" dirty="0">
                <a:ea typeface="PMingLiU" panose="02020500000000000000" pitchFamily="18" charset="-120"/>
                <a:cs typeface="Times New Roman" panose="02020603050405020304" pitchFamily="18" charset="0"/>
              </a:rPr>
              <a:t>The online survey was designed and administered in May and June 2023. A link to the survey was sent to Age Friendly Ireland and then distributed amongst the National Network Structure of Older People’s Councils and Age Friendly Programme Managers for dissemination throughout their local networks</a:t>
            </a:r>
            <a:r>
              <a:rPr lang="en-GB" sz="3200" dirty="0">
                <a:ea typeface="PMingLiU" panose="02020500000000000000" pitchFamily="18" charset="-120"/>
                <a:cs typeface="Times New Roman" panose="02020603050405020304" pitchFamily="18" charset="0"/>
              </a:rPr>
              <a:t>. </a:t>
            </a:r>
          </a:p>
          <a:p>
            <a:pPr marL="0" indent="0">
              <a:spcAft>
                <a:spcPts val="1200"/>
              </a:spcAft>
              <a:buNone/>
            </a:pPr>
            <a:r>
              <a:rPr lang="en-GB" sz="3200" dirty="0">
                <a:ea typeface="PMingLiU" panose="02020500000000000000" pitchFamily="18" charset="-120"/>
                <a:cs typeface="Times New Roman" panose="02020603050405020304" pitchFamily="18" charset="0"/>
              </a:rPr>
              <a:t>414 people aged 55+ replied to the survey. </a:t>
            </a:r>
          </a:p>
        </p:txBody>
      </p:sp>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114427"/>
            <a:ext cx="8567786" cy="793750"/>
          </a:xfrm>
        </p:spPr>
        <p:txBody>
          <a:bodyPr>
            <a:normAutofit fontScale="92500"/>
          </a:bodyPr>
          <a:lstStyle/>
          <a:p>
            <a:r>
              <a:rPr lang="en-GB" dirty="0"/>
              <a:t>Stakeholder Engagement | </a:t>
            </a:r>
            <a:r>
              <a:rPr lang="en-GB" sz="2800" dirty="0"/>
              <a:t>Behaviours</a:t>
            </a:r>
          </a:p>
        </p:txBody>
      </p:sp>
      <p:sp>
        <p:nvSpPr>
          <p:cNvPr id="6" name="TextBox 5">
            <a:extLst>
              <a:ext uri="{FF2B5EF4-FFF2-40B4-BE49-F238E27FC236}">
                <a16:creationId xmlns:a16="http://schemas.microsoft.com/office/drawing/2014/main" id="{576D30B6-A0E2-AEED-6AD6-831AC6638C65}"/>
              </a:ext>
            </a:extLst>
          </p:cNvPr>
          <p:cNvSpPr txBox="1"/>
          <p:nvPr/>
        </p:nvSpPr>
        <p:spPr>
          <a:xfrm>
            <a:off x="8750830" y="2705100"/>
            <a:ext cx="9253468" cy="523220"/>
          </a:xfrm>
          <a:prstGeom prst="rect">
            <a:avLst/>
          </a:prstGeom>
          <a:noFill/>
        </p:spPr>
        <p:txBody>
          <a:bodyPr wrap="square">
            <a:spAutoFit/>
          </a:bodyPr>
          <a:lstStyle/>
          <a:p>
            <a:r>
              <a:rPr lang="en-GB" sz="2800" dirty="0">
                <a:latin typeface="Arial" panose="020B0604020202020204" pitchFamily="34" charset="0"/>
                <a:ea typeface="PMingLiU" panose="02020500000000000000" pitchFamily="18" charset="-120"/>
                <a:cs typeface="Times New Roman" panose="02020603050405020304" pitchFamily="18" charset="0"/>
              </a:rPr>
              <a:t>Active </a:t>
            </a:r>
            <a:r>
              <a:rPr lang="en-GB" sz="2800" dirty="0">
                <a:ea typeface="PMingLiU" panose="02020500000000000000" pitchFamily="18" charset="-120"/>
                <a:cs typeface="Times New Roman" panose="02020603050405020304" pitchFamily="18" charset="0"/>
              </a:rPr>
              <a:t>travel</a:t>
            </a:r>
            <a:r>
              <a:rPr lang="en-GB" sz="2800" dirty="0">
                <a:latin typeface="Arial" panose="020B0604020202020204" pitchFamily="34" charset="0"/>
                <a:ea typeface="PMingLiU" panose="02020500000000000000" pitchFamily="18" charset="-120"/>
                <a:cs typeface="Times New Roman" panose="02020603050405020304" pitchFamily="18" charset="0"/>
              </a:rPr>
              <a:t> behaviours:</a:t>
            </a:r>
            <a:endParaRPr lang="en-GB" sz="3600" dirty="0"/>
          </a:p>
        </p:txBody>
      </p:sp>
      <p:pic>
        <p:nvPicPr>
          <p:cNvPr id="7" name="Picture 6">
            <a:extLst>
              <a:ext uri="{FF2B5EF4-FFF2-40B4-BE49-F238E27FC236}">
                <a16:creationId xmlns:a16="http://schemas.microsoft.com/office/drawing/2014/main" id="{8331A1FE-BE1B-F66F-B93C-CEC6C9187070}"/>
              </a:ext>
            </a:extLst>
          </p:cNvPr>
          <p:cNvPicPr>
            <a:picLocks noChangeAspect="1"/>
          </p:cNvPicPr>
          <p:nvPr/>
        </p:nvPicPr>
        <p:blipFill>
          <a:blip r:embed="rId3"/>
          <a:stretch>
            <a:fillRect/>
          </a:stretch>
        </p:blipFill>
        <p:spPr>
          <a:xfrm>
            <a:off x="13032432" y="603519"/>
            <a:ext cx="1902116" cy="1304658"/>
          </a:xfrm>
          <a:prstGeom prst="rect">
            <a:avLst/>
          </a:prstGeom>
        </p:spPr>
      </p:pic>
      <p:pic>
        <p:nvPicPr>
          <p:cNvPr id="8" name="Picture 7">
            <a:extLst>
              <a:ext uri="{FF2B5EF4-FFF2-40B4-BE49-F238E27FC236}">
                <a16:creationId xmlns:a16="http://schemas.microsoft.com/office/drawing/2014/main" id="{E04C9F11-BAD9-697A-B0AC-07F51057BA6E}"/>
              </a:ext>
            </a:extLst>
          </p:cNvPr>
          <p:cNvPicPr>
            <a:picLocks noChangeAspect="1"/>
          </p:cNvPicPr>
          <p:nvPr/>
        </p:nvPicPr>
        <p:blipFill>
          <a:blip r:embed="rId4"/>
          <a:stretch>
            <a:fillRect/>
          </a:stretch>
        </p:blipFill>
        <p:spPr>
          <a:xfrm>
            <a:off x="8750830" y="3390900"/>
            <a:ext cx="8563204" cy="5125045"/>
          </a:xfrm>
          <a:prstGeom prst="rect">
            <a:avLst/>
          </a:prstGeom>
        </p:spPr>
      </p:pic>
    </p:spTree>
    <p:extLst>
      <p:ext uri="{BB962C8B-B14F-4D97-AF65-F5344CB8AC3E}">
        <p14:creationId xmlns:p14="http://schemas.microsoft.com/office/powerpoint/2010/main" val="145552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114427"/>
            <a:ext cx="9143850" cy="793750"/>
          </a:xfrm>
        </p:spPr>
        <p:txBody>
          <a:bodyPr>
            <a:normAutofit fontScale="85000" lnSpcReduction="10000"/>
          </a:bodyPr>
          <a:lstStyle/>
          <a:p>
            <a:r>
              <a:rPr lang="en-GB" dirty="0"/>
              <a:t>Stakeholder Engagement| </a:t>
            </a:r>
            <a:r>
              <a:rPr lang="en-GB" sz="2800" dirty="0"/>
              <a:t>Attitudes to active travel </a:t>
            </a:r>
          </a:p>
        </p:txBody>
      </p:sp>
      <p:sp>
        <p:nvSpPr>
          <p:cNvPr id="4" name="TextBox 3">
            <a:extLst>
              <a:ext uri="{FF2B5EF4-FFF2-40B4-BE49-F238E27FC236}">
                <a16:creationId xmlns:a16="http://schemas.microsoft.com/office/drawing/2014/main" id="{17F84442-5E05-960A-605D-F67B608FB460}"/>
              </a:ext>
            </a:extLst>
          </p:cNvPr>
          <p:cNvSpPr txBox="1"/>
          <p:nvPr/>
        </p:nvSpPr>
        <p:spPr>
          <a:xfrm>
            <a:off x="1567407" y="7702679"/>
            <a:ext cx="16284484" cy="1569660"/>
          </a:xfrm>
          <a:prstGeom prst="rect">
            <a:avLst/>
          </a:prstGeom>
          <a:noFill/>
        </p:spPr>
        <p:txBody>
          <a:bodyPr wrap="square">
            <a:spAutoFit/>
          </a:bodyPr>
          <a:lstStyle/>
          <a:p>
            <a:r>
              <a:rPr lang="en-GB" sz="3200" dirty="0">
                <a:solidFill>
                  <a:schemeClr val="accent1"/>
                </a:solidFill>
                <a:latin typeface="Arial" panose="020B0604020202020204" pitchFamily="34" charset="0"/>
                <a:ea typeface="PMingLiU" panose="02020500000000000000" pitchFamily="18" charset="-120"/>
                <a:cs typeface="Times New Roman" panose="02020603050405020304" pitchFamily="18" charset="0"/>
              </a:rPr>
              <a:t>Those who live in </a:t>
            </a:r>
            <a:r>
              <a:rPr lang="en-GB" sz="3200" b="1" dirty="0">
                <a:solidFill>
                  <a:schemeClr val="accent1"/>
                </a:solidFill>
                <a:latin typeface="Arial" panose="020B0604020202020204" pitchFamily="34" charset="0"/>
                <a:ea typeface="PMingLiU" panose="02020500000000000000" pitchFamily="18" charset="-120"/>
                <a:cs typeface="Times New Roman" panose="02020603050405020304" pitchFamily="18" charset="0"/>
              </a:rPr>
              <a:t>rural locations </a:t>
            </a:r>
            <a:r>
              <a:rPr lang="en-GB" sz="3200" dirty="0">
                <a:solidFill>
                  <a:schemeClr val="accent1"/>
                </a:solidFill>
                <a:latin typeface="Arial" panose="020B0604020202020204" pitchFamily="34" charset="0"/>
                <a:ea typeface="PMingLiU" panose="02020500000000000000" pitchFamily="18" charset="-120"/>
                <a:cs typeface="Times New Roman" panose="02020603050405020304" pitchFamily="18" charset="0"/>
              </a:rPr>
              <a:t>are more likely than those in urban locations to agree that they don’t have the time in their day for active travel, and less likely to agree that active travel is the norm where they live </a:t>
            </a:r>
            <a:endParaRPr lang="en-GB" sz="3200" dirty="0">
              <a:solidFill>
                <a:schemeClr val="accent1"/>
              </a:solidFill>
            </a:endParaRPr>
          </a:p>
        </p:txBody>
      </p:sp>
      <p:pic>
        <p:nvPicPr>
          <p:cNvPr id="3" name="Picture 2">
            <a:extLst>
              <a:ext uri="{FF2B5EF4-FFF2-40B4-BE49-F238E27FC236}">
                <a16:creationId xmlns:a16="http://schemas.microsoft.com/office/drawing/2014/main" id="{FB58FCAF-B0BC-FE5D-8644-4E6880829A2D}"/>
              </a:ext>
            </a:extLst>
          </p:cNvPr>
          <p:cNvPicPr>
            <a:picLocks noChangeAspect="1"/>
          </p:cNvPicPr>
          <p:nvPr/>
        </p:nvPicPr>
        <p:blipFill>
          <a:blip r:embed="rId3"/>
          <a:stretch>
            <a:fillRect/>
          </a:stretch>
        </p:blipFill>
        <p:spPr>
          <a:xfrm>
            <a:off x="12888416" y="617009"/>
            <a:ext cx="1902116" cy="1304658"/>
          </a:xfrm>
          <a:prstGeom prst="rect">
            <a:avLst/>
          </a:prstGeom>
        </p:spPr>
      </p:pic>
      <p:pic>
        <p:nvPicPr>
          <p:cNvPr id="7" name="Picture 6">
            <a:extLst>
              <a:ext uri="{FF2B5EF4-FFF2-40B4-BE49-F238E27FC236}">
                <a16:creationId xmlns:a16="http://schemas.microsoft.com/office/drawing/2014/main" id="{2948DC1B-849B-487B-C48E-52D350BCB099}"/>
              </a:ext>
            </a:extLst>
          </p:cNvPr>
          <p:cNvPicPr>
            <a:picLocks noChangeAspect="1"/>
          </p:cNvPicPr>
          <p:nvPr/>
        </p:nvPicPr>
        <p:blipFill>
          <a:blip r:embed="rId4"/>
          <a:stretch>
            <a:fillRect/>
          </a:stretch>
        </p:blipFill>
        <p:spPr>
          <a:xfrm>
            <a:off x="1162050" y="2095500"/>
            <a:ext cx="16708891" cy="5607179"/>
          </a:xfrm>
          <a:prstGeom prst="rect">
            <a:avLst/>
          </a:prstGeom>
        </p:spPr>
      </p:pic>
    </p:spTree>
    <p:extLst>
      <p:ext uri="{BB962C8B-B14F-4D97-AF65-F5344CB8AC3E}">
        <p14:creationId xmlns:p14="http://schemas.microsoft.com/office/powerpoint/2010/main" val="117504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B4789C-6658-4F71-872F-688FF004AE35}"/>
              </a:ext>
            </a:extLst>
          </p:cNvPr>
          <p:cNvSpPr>
            <a:spLocks noGrp="1"/>
          </p:cNvSpPr>
          <p:nvPr>
            <p:ph type="body" sz="quarter" idx="10"/>
          </p:nvPr>
        </p:nvSpPr>
        <p:spPr>
          <a:xfrm>
            <a:off x="1584327" y="1114427"/>
            <a:ext cx="11233150" cy="793750"/>
          </a:xfrm>
        </p:spPr>
        <p:txBody>
          <a:bodyPr/>
          <a:lstStyle/>
          <a:p>
            <a:r>
              <a:rPr lang="en-GB" dirty="0"/>
              <a:t>Stakeholder Engagement|</a:t>
            </a:r>
            <a:r>
              <a:rPr lang="en-GB" sz="2400" dirty="0"/>
              <a:t> </a:t>
            </a:r>
            <a:r>
              <a:rPr lang="en-GB" sz="2800" dirty="0"/>
              <a:t>Safety</a:t>
            </a:r>
          </a:p>
        </p:txBody>
      </p:sp>
      <p:graphicFrame>
        <p:nvGraphicFramePr>
          <p:cNvPr id="5" name="Table 4">
            <a:extLst>
              <a:ext uri="{FF2B5EF4-FFF2-40B4-BE49-F238E27FC236}">
                <a16:creationId xmlns:a16="http://schemas.microsoft.com/office/drawing/2014/main" id="{CB697319-4EE0-80CC-BE8D-E9F679FE192D}"/>
              </a:ext>
            </a:extLst>
          </p:cNvPr>
          <p:cNvGraphicFramePr>
            <a:graphicFrameLocks noGrp="1"/>
          </p:cNvGraphicFramePr>
          <p:nvPr>
            <p:extLst>
              <p:ext uri="{D42A27DB-BD31-4B8C-83A1-F6EECF244321}">
                <p14:modId xmlns:p14="http://schemas.microsoft.com/office/powerpoint/2010/main" val="1465481248"/>
              </p:ext>
            </p:extLst>
          </p:nvPr>
        </p:nvGraphicFramePr>
        <p:xfrm>
          <a:off x="1143000" y="1908177"/>
          <a:ext cx="11125200" cy="7635470"/>
        </p:xfrm>
        <a:graphic>
          <a:graphicData uri="http://schemas.openxmlformats.org/drawingml/2006/table">
            <a:tbl>
              <a:tblPr firstRow="1" firstCol="1" bandRow="1">
                <a:tableStyleId>{69012ECD-51FC-41F1-AA8D-1B2483CD663E}</a:tableStyleId>
              </a:tblPr>
              <a:tblGrid>
                <a:gridCol w="9977362">
                  <a:extLst>
                    <a:ext uri="{9D8B030D-6E8A-4147-A177-3AD203B41FA5}">
                      <a16:colId xmlns:a16="http://schemas.microsoft.com/office/drawing/2014/main" val="1148545449"/>
                    </a:ext>
                  </a:extLst>
                </a:gridCol>
                <a:gridCol w="1147838">
                  <a:extLst>
                    <a:ext uri="{9D8B030D-6E8A-4147-A177-3AD203B41FA5}">
                      <a16:colId xmlns:a16="http://schemas.microsoft.com/office/drawing/2014/main" val="2665306048"/>
                    </a:ext>
                  </a:extLst>
                </a:gridCol>
              </a:tblGrid>
              <a:tr h="409819">
                <a:tc>
                  <a:txBody>
                    <a:bodyPr/>
                    <a:lstStyle/>
                    <a:p>
                      <a:pPr>
                        <a:lnSpc>
                          <a:spcPct val="100000"/>
                        </a:lnSpc>
                      </a:pPr>
                      <a:r>
                        <a:rPr lang="en-GB" sz="2400" b="1" dirty="0">
                          <a:effectLst/>
                        </a:rPr>
                        <a:t>What would make you feel safer to travel actively</a:t>
                      </a:r>
                      <a:endParaRPr lang="en-GB" sz="2400" b="1" dirty="0">
                        <a:effectLst/>
                        <a:latin typeface="Arial" panose="020B0604020202020204" pitchFamily="34" charset="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400" b="1" dirty="0">
                          <a:effectLst/>
                        </a:rPr>
                        <a:t>%</a:t>
                      </a:r>
                      <a:endParaRPr lang="en-GB" sz="2400" b="1" dirty="0">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3682010648"/>
                  </a:ext>
                </a:extLst>
              </a:tr>
              <a:tr h="953668">
                <a:tc>
                  <a:txBody>
                    <a:bodyPr/>
                    <a:lstStyle/>
                    <a:p>
                      <a:pPr>
                        <a:lnSpc>
                          <a:spcPct val="100000"/>
                        </a:lnSpc>
                        <a:spcAft>
                          <a:spcPts val="600"/>
                        </a:spcAft>
                      </a:pPr>
                      <a:r>
                        <a:rPr lang="en-GB" sz="2400" b="1" dirty="0">
                          <a:solidFill>
                            <a:schemeClr val="tx1">
                              <a:lumMod val="50000"/>
                              <a:lumOff val="50000"/>
                            </a:schemeClr>
                          </a:solidFill>
                          <a:effectLst/>
                        </a:rPr>
                        <a:t>Regular maintenance of pavement and cycle routes to keep them free of weeds, potholes etc.</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55</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2654508953"/>
                  </a:ext>
                </a:extLst>
              </a:tr>
              <a:tr h="534825">
                <a:tc>
                  <a:txBody>
                    <a:bodyPr/>
                    <a:lstStyle/>
                    <a:p>
                      <a:pPr>
                        <a:lnSpc>
                          <a:spcPct val="100000"/>
                        </a:lnSpc>
                        <a:spcAft>
                          <a:spcPts val="600"/>
                        </a:spcAft>
                      </a:pPr>
                      <a:r>
                        <a:rPr lang="en-GB" sz="2400" b="1">
                          <a:solidFill>
                            <a:schemeClr val="tx1">
                              <a:lumMod val="50000"/>
                              <a:lumOff val="50000"/>
                            </a:schemeClr>
                          </a:solidFill>
                          <a:effectLst/>
                        </a:rPr>
                        <a:t>Well-lit cycling and walking routes</a:t>
                      </a:r>
                      <a:endParaRPr lang="en-GB" sz="2400" b="1">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49</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2915354204"/>
                  </a:ext>
                </a:extLst>
              </a:tr>
              <a:tr h="901936">
                <a:tc>
                  <a:txBody>
                    <a:bodyPr/>
                    <a:lstStyle/>
                    <a:p>
                      <a:pPr>
                        <a:lnSpc>
                          <a:spcPct val="100000"/>
                        </a:lnSpc>
                        <a:spcAft>
                          <a:spcPts val="600"/>
                        </a:spcAft>
                      </a:pPr>
                      <a:r>
                        <a:rPr lang="en-GB" sz="2400" b="1" dirty="0">
                          <a:solidFill>
                            <a:schemeClr val="tx1">
                              <a:lumMod val="50000"/>
                              <a:lumOff val="50000"/>
                            </a:schemeClr>
                          </a:solidFill>
                          <a:effectLst/>
                        </a:rPr>
                        <a:t>Clear separation of cycle lanes / footpaths from motorised vehicles</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45</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1814530318"/>
                  </a:ext>
                </a:extLst>
              </a:tr>
              <a:tr h="953668">
                <a:tc>
                  <a:txBody>
                    <a:bodyPr/>
                    <a:lstStyle/>
                    <a:p>
                      <a:pPr>
                        <a:lnSpc>
                          <a:spcPct val="100000"/>
                        </a:lnSpc>
                        <a:spcAft>
                          <a:spcPts val="600"/>
                        </a:spcAft>
                      </a:pPr>
                      <a:r>
                        <a:rPr lang="en-GB" sz="2400" b="1" dirty="0">
                          <a:solidFill>
                            <a:schemeClr val="tx1">
                              <a:lumMod val="50000"/>
                              <a:lumOff val="50000"/>
                            </a:schemeClr>
                          </a:solidFill>
                          <a:effectLst/>
                        </a:rPr>
                        <a:t>Fewer obstacles on pavements or cycle lanes, such as shop signs, bins, parked cars etc.</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42</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1943718388"/>
                  </a:ext>
                </a:extLst>
              </a:tr>
              <a:tr h="534825">
                <a:tc>
                  <a:txBody>
                    <a:bodyPr/>
                    <a:lstStyle/>
                    <a:p>
                      <a:pPr>
                        <a:lnSpc>
                          <a:spcPct val="100000"/>
                        </a:lnSpc>
                        <a:spcAft>
                          <a:spcPts val="600"/>
                        </a:spcAft>
                      </a:pPr>
                      <a:r>
                        <a:rPr lang="en-GB" sz="2400" b="1">
                          <a:solidFill>
                            <a:schemeClr val="tx1">
                              <a:lumMod val="50000"/>
                              <a:lumOff val="50000"/>
                            </a:schemeClr>
                          </a:solidFill>
                          <a:effectLst/>
                        </a:rPr>
                        <a:t>More safe crossing places</a:t>
                      </a:r>
                      <a:endParaRPr lang="en-GB" sz="2400" b="1">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42</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918569028"/>
                  </a:ext>
                </a:extLst>
              </a:tr>
              <a:tr h="953668">
                <a:tc>
                  <a:txBody>
                    <a:bodyPr/>
                    <a:lstStyle/>
                    <a:p>
                      <a:pPr>
                        <a:lnSpc>
                          <a:spcPct val="100000"/>
                        </a:lnSpc>
                        <a:spcAft>
                          <a:spcPts val="600"/>
                        </a:spcAft>
                      </a:pPr>
                      <a:r>
                        <a:rPr lang="en-GB" sz="2400" b="1" dirty="0">
                          <a:solidFill>
                            <a:schemeClr val="tx1">
                              <a:lumMod val="50000"/>
                              <a:lumOff val="50000"/>
                            </a:schemeClr>
                          </a:solidFill>
                          <a:effectLst/>
                        </a:rPr>
                        <a:t>More separation between cyclists and pedestrians on cycle routes or footpaths</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42</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3973717159"/>
                  </a:ext>
                </a:extLst>
              </a:tr>
              <a:tr h="534825">
                <a:tc>
                  <a:txBody>
                    <a:bodyPr/>
                    <a:lstStyle/>
                    <a:p>
                      <a:pPr>
                        <a:lnSpc>
                          <a:spcPct val="100000"/>
                        </a:lnSpc>
                        <a:spcAft>
                          <a:spcPts val="600"/>
                        </a:spcAft>
                      </a:pPr>
                      <a:r>
                        <a:rPr lang="en-GB" sz="2400" b="1" dirty="0">
                          <a:solidFill>
                            <a:schemeClr val="tx1">
                              <a:lumMod val="50000"/>
                              <a:lumOff val="50000"/>
                            </a:schemeClr>
                          </a:solidFill>
                          <a:effectLst/>
                        </a:rPr>
                        <a:t>Traffic calming measures on roads</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39</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408350473"/>
                  </a:ext>
                </a:extLst>
              </a:tr>
              <a:tr h="615871">
                <a:tc>
                  <a:txBody>
                    <a:bodyPr/>
                    <a:lstStyle/>
                    <a:p>
                      <a:pPr>
                        <a:lnSpc>
                          <a:spcPct val="100000"/>
                        </a:lnSpc>
                        <a:spcAft>
                          <a:spcPts val="600"/>
                        </a:spcAft>
                      </a:pPr>
                      <a:r>
                        <a:rPr lang="en-GB" sz="2400" b="1">
                          <a:solidFill>
                            <a:schemeClr val="tx1">
                              <a:lumMod val="50000"/>
                              <a:lumOff val="50000"/>
                            </a:schemeClr>
                          </a:solidFill>
                          <a:effectLst/>
                        </a:rPr>
                        <a:t>More routes through areas where traffic is restricted</a:t>
                      </a:r>
                      <a:endParaRPr lang="en-GB" sz="2400" b="1">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36</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3255934404"/>
                  </a:ext>
                </a:extLst>
              </a:tr>
              <a:tr h="534825">
                <a:tc>
                  <a:txBody>
                    <a:bodyPr/>
                    <a:lstStyle/>
                    <a:p>
                      <a:pPr>
                        <a:lnSpc>
                          <a:spcPct val="100000"/>
                        </a:lnSpc>
                        <a:spcAft>
                          <a:spcPts val="600"/>
                        </a:spcAft>
                      </a:pPr>
                      <a:r>
                        <a:rPr lang="en-GB" sz="2400" b="1">
                          <a:solidFill>
                            <a:schemeClr val="tx1">
                              <a:lumMod val="50000"/>
                              <a:lumOff val="50000"/>
                            </a:schemeClr>
                          </a:solidFill>
                          <a:effectLst/>
                        </a:rPr>
                        <a:t>Wider cycle lanes / pavements</a:t>
                      </a:r>
                      <a:endParaRPr lang="en-GB" sz="2400" b="1">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33</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2351371247"/>
                  </a:ext>
                </a:extLst>
              </a:tr>
              <a:tr h="615871">
                <a:tc>
                  <a:txBody>
                    <a:bodyPr/>
                    <a:lstStyle/>
                    <a:p>
                      <a:pPr>
                        <a:lnSpc>
                          <a:spcPct val="100000"/>
                        </a:lnSpc>
                        <a:spcAft>
                          <a:spcPts val="600"/>
                        </a:spcAft>
                      </a:pPr>
                      <a:r>
                        <a:rPr lang="en-GB" sz="2400" b="1" dirty="0">
                          <a:solidFill>
                            <a:schemeClr val="tx1">
                              <a:lumMod val="50000"/>
                              <a:lumOff val="50000"/>
                            </a:schemeClr>
                          </a:solidFill>
                          <a:effectLst/>
                        </a:rPr>
                        <a:t>Longer time allowed to cross at pedestrian and cyclist crossings</a:t>
                      </a:r>
                      <a:endParaRPr lang="en-GB" sz="24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tc>
                  <a:txBody>
                    <a:bodyPr/>
                    <a:lstStyle/>
                    <a:p>
                      <a:pPr>
                        <a:lnSpc>
                          <a:spcPts val="1500"/>
                        </a:lnSpc>
                        <a:spcAft>
                          <a:spcPts val="600"/>
                        </a:spcAft>
                      </a:pPr>
                      <a:r>
                        <a:rPr lang="en-GB" sz="2800" b="1" dirty="0">
                          <a:solidFill>
                            <a:schemeClr val="tx1">
                              <a:lumMod val="50000"/>
                              <a:lumOff val="50000"/>
                            </a:schemeClr>
                          </a:solidFill>
                          <a:effectLst/>
                        </a:rPr>
                        <a:t>30</a:t>
                      </a:r>
                      <a:endParaRPr lang="en-GB" sz="2800" b="1" dirty="0">
                        <a:solidFill>
                          <a:schemeClr val="tx1">
                            <a:lumMod val="50000"/>
                            <a:lumOff val="50000"/>
                          </a:schemeClr>
                        </a:solidFill>
                        <a:effectLst/>
                        <a:latin typeface="Arial" panose="020B0604020202020204" pitchFamily="34" charset="0"/>
                        <a:ea typeface="PMingLiU" panose="02020500000000000000" pitchFamily="18" charset="-120"/>
                        <a:cs typeface="Times New Roman" panose="02020603050405020304" pitchFamily="18" charset="0"/>
                      </a:endParaRPr>
                    </a:p>
                  </a:txBody>
                  <a:tcPr marL="101202" marR="101202" marT="67864" marB="67864" anchor="ctr"/>
                </a:tc>
                <a:extLst>
                  <a:ext uri="{0D108BD9-81ED-4DB2-BD59-A6C34878D82A}">
                    <a16:rowId xmlns:a16="http://schemas.microsoft.com/office/drawing/2014/main" val="4037499650"/>
                  </a:ext>
                </a:extLst>
              </a:tr>
            </a:tbl>
          </a:graphicData>
        </a:graphic>
      </p:graphicFrame>
      <p:pic>
        <p:nvPicPr>
          <p:cNvPr id="3" name="Picture 2">
            <a:extLst>
              <a:ext uri="{FF2B5EF4-FFF2-40B4-BE49-F238E27FC236}">
                <a16:creationId xmlns:a16="http://schemas.microsoft.com/office/drawing/2014/main" id="{03606E4B-B014-4F4B-0BFF-B8772A593587}"/>
              </a:ext>
            </a:extLst>
          </p:cNvPr>
          <p:cNvPicPr>
            <a:picLocks noChangeAspect="1"/>
          </p:cNvPicPr>
          <p:nvPr/>
        </p:nvPicPr>
        <p:blipFill>
          <a:blip r:embed="rId3"/>
          <a:stretch>
            <a:fillRect/>
          </a:stretch>
        </p:blipFill>
        <p:spPr>
          <a:xfrm>
            <a:off x="12888416" y="603519"/>
            <a:ext cx="1902116" cy="1304658"/>
          </a:xfrm>
          <a:prstGeom prst="rect">
            <a:avLst/>
          </a:prstGeom>
        </p:spPr>
      </p:pic>
      <p:sp>
        <p:nvSpPr>
          <p:cNvPr id="4" name="TextBox 3">
            <a:extLst>
              <a:ext uri="{FF2B5EF4-FFF2-40B4-BE49-F238E27FC236}">
                <a16:creationId xmlns:a16="http://schemas.microsoft.com/office/drawing/2014/main" id="{35A019B8-F902-4735-8732-01A7EF335AF1}"/>
              </a:ext>
            </a:extLst>
          </p:cNvPr>
          <p:cNvSpPr txBox="1"/>
          <p:nvPr/>
        </p:nvSpPr>
        <p:spPr>
          <a:xfrm>
            <a:off x="12268200" y="2313475"/>
            <a:ext cx="5867400" cy="7402026"/>
          </a:xfrm>
          <a:prstGeom prst="rect">
            <a:avLst/>
          </a:prstGeom>
          <a:noFill/>
        </p:spPr>
        <p:txBody>
          <a:bodyPr wrap="square">
            <a:spAutoFit/>
          </a:bodyPr>
          <a:lstStyle/>
          <a:p>
            <a:r>
              <a:rPr lang="en-GB" sz="2800" b="1" dirty="0">
                <a:effectLst/>
                <a:latin typeface="Arial" panose="020B0604020202020204" pitchFamily="34" charset="0"/>
                <a:ea typeface="PMingLiU" panose="02020500000000000000" pitchFamily="18" charset="-120"/>
                <a:cs typeface="Times New Roman" panose="02020603050405020304" pitchFamily="18" charset="0"/>
              </a:rPr>
              <a:t>Quotes:</a:t>
            </a:r>
            <a:endParaRPr lang="en-GB" sz="2800" dirty="0">
              <a:effectLst/>
              <a:latin typeface="Arial" panose="020B0604020202020204" pitchFamily="34" charset="0"/>
              <a:ea typeface="PMingLiU" panose="02020500000000000000" pitchFamily="18" charset="-120"/>
              <a:cs typeface="Times New Roman" panose="02020603050405020304" pitchFamily="18" charset="0"/>
            </a:endParaRPr>
          </a:p>
          <a:p>
            <a:pPr>
              <a:spcBef>
                <a:spcPts val="600"/>
              </a:spcBef>
              <a:spcAft>
                <a:spcPts val="600"/>
              </a:spcAft>
            </a:pPr>
            <a:r>
              <a:rPr lang="en-GB" sz="2800" i="1" dirty="0">
                <a:solidFill>
                  <a:schemeClr val="accent2"/>
                </a:solidFill>
                <a:latin typeface="Arial" panose="020B0604020202020204" pitchFamily="34" charset="0"/>
                <a:ea typeface="PMingLiU" panose="02020500000000000000" pitchFamily="18" charset="-120"/>
                <a:cs typeface="Times New Roman" panose="02020603050405020304" pitchFamily="18" charset="0"/>
              </a:rPr>
              <a:t>“</a:t>
            </a:r>
            <a:r>
              <a:rPr lang="en-GB" sz="2800" i="1" dirty="0">
                <a:solidFill>
                  <a:schemeClr val="accent2"/>
                </a:solidFill>
                <a:effectLst/>
                <a:latin typeface="Arial" panose="020B0604020202020204" pitchFamily="34" charset="0"/>
                <a:ea typeface="PMingLiU" panose="02020500000000000000" pitchFamily="18" charset="-120"/>
                <a:cs typeface="Times New Roman" panose="02020603050405020304" pitchFamily="18" charset="0"/>
              </a:rPr>
              <a:t>There is some really good segregated cycle infrastructure, but it's not yet connected</a:t>
            </a:r>
            <a:r>
              <a:rPr lang="en-GB" sz="2800" i="1" dirty="0">
                <a:solidFill>
                  <a:schemeClr val="accent2"/>
                </a:solidFill>
                <a:latin typeface="Arial" panose="020B0604020202020204" pitchFamily="34" charset="0"/>
                <a:ea typeface="PMingLiU" panose="02020500000000000000" pitchFamily="18" charset="-120"/>
                <a:cs typeface="Times New Roman" panose="02020603050405020304" pitchFamily="18" charset="0"/>
              </a:rPr>
              <a:t>”</a:t>
            </a:r>
          </a:p>
          <a:p>
            <a:pPr>
              <a:spcBef>
                <a:spcPts val="600"/>
              </a:spcBef>
              <a:spcAft>
                <a:spcPts val="600"/>
              </a:spcAft>
            </a:pPr>
            <a:r>
              <a:rPr lang="en-GB" sz="2800" i="1" dirty="0">
                <a:effectLst/>
                <a:latin typeface="Arial" panose="020B0604020202020204" pitchFamily="34" charset="0"/>
                <a:ea typeface="PMingLiU" panose="02020500000000000000" pitchFamily="18" charset="-120"/>
                <a:cs typeface="Times New Roman" panose="02020603050405020304" pitchFamily="18" charset="0"/>
              </a:rPr>
              <a:t>“I've noticed that the crossing time on pedestrian lights is too b***** fast”</a:t>
            </a:r>
          </a:p>
          <a:p>
            <a:pPr>
              <a:spcBef>
                <a:spcPts val="600"/>
              </a:spcBef>
              <a:spcAft>
                <a:spcPts val="600"/>
              </a:spcAft>
            </a:pPr>
            <a:r>
              <a:rPr lang="en-GB" sz="2800" i="1" dirty="0">
                <a:solidFill>
                  <a:schemeClr val="accent2"/>
                </a:solidFill>
                <a:latin typeface="Arial" panose="020B0604020202020204" pitchFamily="34" charset="0"/>
                <a:ea typeface="PMingLiU" panose="02020500000000000000" pitchFamily="18" charset="-120"/>
                <a:cs typeface="Times New Roman" panose="02020603050405020304" pitchFamily="18" charset="0"/>
              </a:rPr>
              <a:t>“</a:t>
            </a:r>
            <a:r>
              <a:rPr lang="en-GB" sz="2800" i="1" dirty="0">
                <a:solidFill>
                  <a:schemeClr val="accent2"/>
                </a:solidFill>
                <a:effectLst/>
                <a:latin typeface="Arial" panose="020B0604020202020204" pitchFamily="34" charset="0"/>
                <a:ea typeface="PMingLiU" panose="02020500000000000000" pitchFamily="18" charset="-120"/>
                <a:cs typeface="Times New Roman" panose="02020603050405020304" pitchFamily="18" charset="0"/>
              </a:rPr>
              <a:t>we care more about the cars than the pedestrians which is a shame”</a:t>
            </a:r>
          </a:p>
          <a:p>
            <a:pPr>
              <a:spcBef>
                <a:spcPts val="600"/>
              </a:spcBef>
              <a:spcAft>
                <a:spcPts val="600"/>
              </a:spcAft>
            </a:pPr>
            <a:r>
              <a:rPr lang="en-GB" sz="2800" i="1" dirty="0">
                <a:latin typeface="Arial" panose="020B0604020202020204" pitchFamily="34" charset="0"/>
                <a:ea typeface="PMingLiU" panose="02020500000000000000" pitchFamily="18" charset="-120"/>
                <a:cs typeface="Times New Roman" panose="02020603050405020304" pitchFamily="18" charset="0"/>
              </a:rPr>
              <a:t>“</a:t>
            </a:r>
            <a:r>
              <a:rPr lang="en-GB" sz="2800" i="1" dirty="0">
                <a:effectLst/>
                <a:latin typeface="Arial" panose="020B0604020202020204" pitchFamily="34" charset="0"/>
                <a:ea typeface="PMingLiU" panose="02020500000000000000" pitchFamily="18" charset="-120"/>
                <a:cs typeface="Times New Roman" panose="02020603050405020304" pitchFamily="18" charset="0"/>
              </a:rPr>
              <a:t>There is no bus stop near to me so to get to shops I have to use a car”</a:t>
            </a:r>
          </a:p>
          <a:p>
            <a:pPr>
              <a:spcBef>
                <a:spcPts val="600"/>
              </a:spcBef>
              <a:spcAft>
                <a:spcPts val="600"/>
              </a:spcAft>
            </a:pPr>
            <a:r>
              <a:rPr lang="en-GB" sz="2800" i="1" dirty="0">
                <a:solidFill>
                  <a:schemeClr val="accent2"/>
                </a:solidFill>
                <a:latin typeface="Arial" panose="020B0604020202020204" pitchFamily="34" charset="0"/>
                <a:ea typeface="PMingLiU" panose="02020500000000000000" pitchFamily="18" charset="-120"/>
                <a:cs typeface="Times New Roman" panose="02020603050405020304" pitchFamily="18" charset="0"/>
              </a:rPr>
              <a:t>“Cycle infrastructure </a:t>
            </a:r>
            <a:r>
              <a:rPr lang="en-GB" sz="2800" i="1" dirty="0">
                <a:solidFill>
                  <a:schemeClr val="accent2"/>
                </a:solidFill>
                <a:effectLst/>
                <a:latin typeface="Arial" panose="020B0604020202020204" pitchFamily="34" charset="0"/>
                <a:ea typeface="PMingLiU" panose="02020500000000000000" pitchFamily="18" charset="-120"/>
                <a:cs typeface="Times New Roman" panose="02020603050405020304" pitchFamily="18" charset="0"/>
              </a:rPr>
              <a:t>stops and then blends with the pedestrian footpaths. It's kind of unclear”</a:t>
            </a:r>
          </a:p>
          <a:p>
            <a:pPr>
              <a:spcBef>
                <a:spcPts val="600"/>
              </a:spcBef>
              <a:spcAft>
                <a:spcPts val="600"/>
              </a:spcAft>
            </a:pPr>
            <a:endParaRPr lang="en-GB" sz="2800" i="1" dirty="0">
              <a:effectLst/>
              <a:latin typeface="Arial" panose="020B060402020202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1133373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4C817FC8600429D3882ED440C586C" ma:contentTypeVersion="16" ma:contentTypeDescription="Create a new document." ma:contentTypeScope="" ma:versionID="4861d2253e68f8ac1c8a21c9cc50efa4">
  <xsd:schema xmlns:xsd="http://www.w3.org/2001/XMLSchema" xmlns:xs="http://www.w3.org/2001/XMLSchema" xmlns:p="http://schemas.microsoft.com/office/2006/metadata/properties" xmlns:ns1="http://schemas.microsoft.com/sharepoint/v3" xmlns:ns2="5dff01dc-b329-4b52-9071-af215a9b00e8" xmlns:ns3="78613188-092e-4f13-b076-cc3389d822fc" targetNamespace="http://schemas.microsoft.com/office/2006/metadata/properties" ma:root="true" ma:fieldsID="73d1dde1f085757ee9257bef3409365d" ns1:_="" ns2:_="" ns3:_="">
    <xsd:import namespace="http://schemas.microsoft.com/sharepoint/v3"/>
    <xsd:import namespace="5dff01dc-b329-4b52-9071-af215a9b00e8"/>
    <xsd:import namespace="78613188-092e-4f13-b076-cc3389d822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ff01dc-b329-4b52-9071-af215a9b00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26c0721-c55e-410d-b065-058c283aa08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613188-092e-4f13-b076-cc3389d822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c3bf7c-10ee-48fc-b573-489116a3e835}" ma:internalName="TaxCatchAll" ma:showField="CatchAllData" ma:web="9c7d4cf8-60cc-4617-bdc7-03e135cb9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8613188-092e-4f13-b076-cc3389d822fc" xsi:nil="true"/>
    <lcf76f155ced4ddcb4097134ff3c332f xmlns="5dff01dc-b329-4b52-9071-af215a9b00e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C89EB-814C-40E8-80FD-DA6483F915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ff01dc-b329-4b52-9071-af215a9b00e8"/>
    <ds:schemaRef ds:uri="78613188-092e-4f13-b076-cc3389d822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1DDE6-BF94-4C2C-909A-419E75032566}">
  <ds:schemaRefs>
    <ds:schemaRef ds:uri="http://schemas.microsoft.com/sharepoint/v3"/>
    <ds:schemaRef ds:uri="http://www.w3.org/XML/1998/namespace"/>
    <ds:schemaRef ds:uri="http://purl.org/dc/terms/"/>
    <ds:schemaRef ds:uri="78613188-092e-4f13-b076-cc3389d822fc"/>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5dff01dc-b329-4b52-9071-af215a9b00e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43902CD-AC3F-49B8-AC0F-3B633D9E9A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553</TotalTime>
  <Words>2269</Words>
  <Application>Microsoft Office PowerPoint</Application>
  <PresentationFormat>Custom</PresentationFormat>
  <Paragraphs>178</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PMingLiU</vt:lpstr>
      <vt:lpstr>Calibri Light</vt:lpstr>
      <vt:lpstr>MS Gothic</vt:lpstr>
      <vt:lpstr>Arial</vt:lpstr>
      <vt:lpstr>Arial Black</vt:lpstr>
      <vt:lpstr>Times New Roman</vt:lpstr>
      <vt:lpstr>Segoe UI</vt:lpstr>
      <vt:lpstr>Calibri</vt:lpstr>
      <vt:lpstr>Custom Design</vt:lpstr>
      <vt:lpstr>TII Road Safety Seminar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TII HR Implementation</dc:title>
  <dc:creator>Claire Scott</dc:creator>
  <cp:lastModifiedBy>Maurice Leahy</cp:lastModifiedBy>
  <cp:revision>45</cp:revision>
  <dcterms:created xsi:type="dcterms:W3CDTF">2006-08-16T00:00:00Z</dcterms:created>
  <dcterms:modified xsi:type="dcterms:W3CDTF">2025-05-02T10:11:54Z</dcterms:modified>
  <dc:identifier>DAE3TExg_nU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2022-02-03T17:31:29Z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1d087122-00c1-443a-916c-1b8aa1b0c19a</vt:lpwstr>
  </property>
  <property fmtid="{D5CDD505-2E9C-101B-9397-08002B2CF9AE}" pid="8" name="MSIP_Label_82fa3fd3-029b-403d-91b4-1dc930cb0e60_ContentBits">
    <vt:lpwstr>0</vt:lpwstr>
  </property>
  <property fmtid="{D5CDD505-2E9C-101B-9397-08002B2CF9AE}" pid="9" name="MediaServiceImageTags">
    <vt:lpwstr/>
  </property>
  <property fmtid="{D5CDD505-2E9C-101B-9397-08002B2CF9AE}" pid="10" name="Location Field">
    <vt:lpwstr/>
  </property>
  <property fmtid="{D5CDD505-2E9C-101B-9397-08002B2CF9AE}" pid="11" name="Department Field">
    <vt:lpwstr/>
  </property>
  <property fmtid="{D5CDD505-2E9C-101B-9397-08002B2CF9AE}" pid="12" name="Location_x0020_Field">
    <vt:lpwstr/>
  </property>
  <property fmtid="{D5CDD505-2E9C-101B-9397-08002B2CF9AE}" pid="13" name="Department_x0020_Field">
    <vt:lpwstr/>
  </property>
  <property fmtid="{D5CDD505-2E9C-101B-9397-08002B2CF9AE}" pid="14" name="ContentTypeId">
    <vt:lpwstr>0x01010091B4C817FC8600429D3882ED440C586C</vt:lpwstr>
  </property>
</Properties>
</file>