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 id="2147483673" r:id="rId9"/>
  </p:sldMasterIdLst>
  <p:notesMasterIdLst>
    <p:notesMasterId r:id="rId43"/>
  </p:notesMasterIdLst>
  <p:sldIdLst>
    <p:sldId id="257" r:id="rId10"/>
    <p:sldId id="318" r:id="rId11"/>
    <p:sldId id="384" r:id="rId12"/>
    <p:sldId id="375" r:id="rId13"/>
    <p:sldId id="385" r:id="rId14"/>
    <p:sldId id="373" r:id="rId15"/>
    <p:sldId id="334" r:id="rId16"/>
    <p:sldId id="320" r:id="rId17"/>
    <p:sldId id="374" r:id="rId18"/>
    <p:sldId id="371" r:id="rId19"/>
    <p:sldId id="354" r:id="rId20"/>
    <p:sldId id="330" r:id="rId21"/>
    <p:sldId id="376" r:id="rId22"/>
    <p:sldId id="355" r:id="rId23"/>
    <p:sldId id="356" r:id="rId24"/>
    <p:sldId id="372" r:id="rId25"/>
    <p:sldId id="387" r:id="rId26"/>
    <p:sldId id="388" r:id="rId27"/>
    <p:sldId id="378" r:id="rId28"/>
    <p:sldId id="379" r:id="rId29"/>
    <p:sldId id="380" r:id="rId30"/>
    <p:sldId id="381" r:id="rId31"/>
    <p:sldId id="389" r:id="rId32"/>
    <p:sldId id="377" r:id="rId33"/>
    <p:sldId id="256" r:id="rId34"/>
    <p:sldId id="275" r:id="rId35"/>
    <p:sldId id="276" r:id="rId36"/>
    <p:sldId id="277" r:id="rId37"/>
    <p:sldId id="278" r:id="rId38"/>
    <p:sldId id="279" r:id="rId39"/>
    <p:sldId id="390" r:id="rId40"/>
    <p:sldId id="271" r:id="rId41"/>
    <p:sldId id="38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A"/>
    <a:srgbClr val="CFC3C3"/>
    <a:srgbClr val="1A206D"/>
    <a:srgbClr val="FFC844"/>
    <a:srgbClr val="72C7E7"/>
    <a:srgbClr val="51626F"/>
    <a:srgbClr val="C4D9E4"/>
    <a:srgbClr val="A4B3C9"/>
    <a:srgbClr val="21578A"/>
    <a:srgbClr val="00AF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56B70-9306-4D3D-AC71-EB2E9A2C86DB}" v="5" dt="2025-04-09T07:27:17.974"/>
    <p1510:client id="{82491367-673B-BDD6-AB2C-A9AC65DBE0B1}" v="93" dt="2025-04-09T07:19:55.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94660"/>
  </p:normalViewPr>
  <p:slideViewPr>
    <p:cSldViewPr snapToGrid="0">
      <p:cViewPr varScale="1">
        <p:scale>
          <a:sx n="65" d="100"/>
          <a:sy n="65" d="100"/>
        </p:scale>
        <p:origin x="624" y="5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Master" Target="slideMasters/slide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CDF32-8295-4892-B9C9-B02AEF842E71}" type="datetimeFigureOut">
              <a:rPr lang="en-IE" smtClean="0"/>
              <a:t>02/05/2025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20A4C-002A-4F4D-95C0-B679FF1EE365}" type="slidenum">
              <a:rPr lang="en-IE" smtClean="0"/>
              <a:t>‹#›</a:t>
            </a:fld>
            <a:endParaRPr lang="en-IE"/>
          </a:p>
        </p:txBody>
      </p:sp>
    </p:spTree>
    <p:extLst>
      <p:ext uri="{BB962C8B-B14F-4D97-AF65-F5344CB8AC3E}">
        <p14:creationId xmlns:p14="http://schemas.microsoft.com/office/powerpoint/2010/main" val="390337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745C1-A773-4D9E-8475-6026C7DD6504}" type="slidenum">
              <a:rPr kumimoji="0" lang="en-AU"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5833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8E745C1-A773-4D9E-8475-6026C7DD6504}" type="slidenum">
              <a:rPr lang="en-AU" smtClean="0"/>
              <a:t>25</a:t>
            </a:fld>
            <a:endParaRPr lang="en-AU"/>
          </a:p>
        </p:txBody>
      </p:sp>
    </p:spTree>
    <p:extLst>
      <p:ext uri="{BB962C8B-B14F-4D97-AF65-F5344CB8AC3E}">
        <p14:creationId xmlns:p14="http://schemas.microsoft.com/office/powerpoint/2010/main" val="45833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8E745C1-A773-4D9E-8475-6026C7DD6504}" type="slidenum">
              <a:rPr lang="en-AU" smtClean="0"/>
              <a:t>32</a:t>
            </a:fld>
            <a:endParaRPr lang="en-AU"/>
          </a:p>
        </p:txBody>
      </p:sp>
    </p:spTree>
    <p:extLst>
      <p:ext uri="{BB962C8B-B14F-4D97-AF65-F5344CB8AC3E}">
        <p14:creationId xmlns:p14="http://schemas.microsoft.com/office/powerpoint/2010/main" val="3307795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714"/>
            <a:ext cx="12195051" cy="6856286"/>
          </a:xfrm>
          <a:prstGeom prst="rect">
            <a:avLst/>
          </a:prstGeom>
        </p:spPr>
      </p:pic>
    </p:spTree>
    <p:extLst>
      <p:ext uri="{BB962C8B-B14F-4D97-AF65-F5344CB8AC3E}">
        <p14:creationId xmlns:p14="http://schemas.microsoft.com/office/powerpoint/2010/main" val="373463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7" name="Text placeholder 2">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3" y="1811339"/>
            <a:ext cx="10874375" cy="4354512"/>
          </a:xfrm>
        </p:spPr>
        <p:txBody>
          <a:bodyPr/>
          <a:lstStyle>
            <a:lvl1pPr>
              <a:defRPr/>
            </a:lvl1pPr>
            <a:lvl5pPr>
              <a:defRPr/>
            </a:lvl5pPr>
            <a:lvl6pPr>
              <a:defRPr sz="2000"/>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90631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39571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19788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7ABF83-F475-7240-8930-8B6451AED177}" type="datetimeFigureOut">
              <a:rPr lang="en-US" smtClean="0"/>
              <a:pPr/>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999B0B-B0EB-F648-ACAA-58FBE29D3BA6}" type="slidenum">
              <a:rPr lang="en-US" smtClean="0"/>
              <a:pPr/>
              <a:t>‹#›</a:t>
            </a:fld>
            <a:endParaRPr lang="en-US" dirty="0"/>
          </a:p>
        </p:txBody>
      </p:sp>
    </p:spTree>
    <p:extLst>
      <p:ext uri="{BB962C8B-B14F-4D97-AF65-F5344CB8AC3E}">
        <p14:creationId xmlns:p14="http://schemas.microsoft.com/office/powerpoint/2010/main" val="1497284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7ABF83-F475-7240-8930-8B6451AED177}" type="datetimeFigureOut">
              <a:rPr lang="en-US" smtClean="0"/>
              <a:pPr/>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999B0B-B0EB-F648-ACAA-58FBE29D3BA6}" type="slidenum">
              <a:rPr lang="en-US" smtClean="0"/>
              <a:pPr/>
              <a:t>‹#›</a:t>
            </a:fld>
            <a:endParaRPr lang="en-US" dirty="0"/>
          </a:p>
        </p:txBody>
      </p:sp>
    </p:spTree>
    <p:extLst>
      <p:ext uri="{BB962C8B-B14F-4D97-AF65-F5344CB8AC3E}">
        <p14:creationId xmlns:p14="http://schemas.microsoft.com/office/powerpoint/2010/main" val="641871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7ABF83-F475-7240-8930-8B6451AED177}" type="datetimeFigureOut">
              <a:rPr lang="en-US" smtClean="0"/>
              <a:pPr/>
              <a:t>5/2/2025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999B0B-B0EB-F648-ACAA-58FBE29D3BA6}" type="slidenum">
              <a:rPr lang="en-US" smtClean="0"/>
              <a:pPr/>
              <a:t>‹#›</a:t>
            </a:fld>
            <a:endParaRPr lang="en-US" dirty="0"/>
          </a:p>
        </p:txBody>
      </p:sp>
    </p:spTree>
    <p:extLst>
      <p:ext uri="{BB962C8B-B14F-4D97-AF65-F5344CB8AC3E}">
        <p14:creationId xmlns:p14="http://schemas.microsoft.com/office/powerpoint/2010/main" val="1121050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7ABF83-F475-7240-8930-8B6451AED177}" type="datetimeFigureOut">
              <a:rPr lang="en-US" smtClean="0"/>
              <a:pPr/>
              <a:t>5/2/2025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999B0B-B0EB-F648-ACAA-58FBE29D3BA6}" type="slidenum">
              <a:rPr lang="en-US" smtClean="0"/>
              <a:pPr/>
              <a:t>‹#›</a:t>
            </a:fld>
            <a:endParaRPr lang="en-US" dirty="0"/>
          </a:p>
        </p:txBody>
      </p:sp>
    </p:spTree>
    <p:extLst>
      <p:ext uri="{BB962C8B-B14F-4D97-AF65-F5344CB8AC3E}">
        <p14:creationId xmlns:p14="http://schemas.microsoft.com/office/powerpoint/2010/main" val="1627012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1053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7ABF83-F475-7240-8930-8B6451AED177}" type="datetimeFigureOut">
              <a:rPr lang="en-US" smtClean="0"/>
              <a:pPr/>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999B0B-B0EB-F648-ACAA-58FBE29D3BA6}" type="slidenum">
              <a:rPr lang="en-US" smtClean="0"/>
              <a:pPr/>
              <a:t>‹#›</a:t>
            </a:fld>
            <a:endParaRPr lang="en-US" dirty="0"/>
          </a:p>
        </p:txBody>
      </p:sp>
    </p:spTree>
    <p:extLst>
      <p:ext uri="{BB962C8B-B14F-4D97-AF65-F5344CB8AC3E}">
        <p14:creationId xmlns:p14="http://schemas.microsoft.com/office/powerpoint/2010/main" val="569254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7ABF83-F475-7240-8930-8B6451AED177}" type="datetimeFigureOut">
              <a:rPr lang="en-US" smtClean="0"/>
              <a:pPr/>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999B0B-B0EB-F648-ACAA-58FBE29D3BA6}" type="slidenum">
              <a:rPr lang="en-US" smtClean="0"/>
              <a:pPr/>
              <a:t>‹#›</a:t>
            </a:fld>
            <a:endParaRPr lang="en-US" dirty="0"/>
          </a:p>
        </p:txBody>
      </p:sp>
    </p:spTree>
    <p:extLst>
      <p:ext uri="{BB962C8B-B14F-4D97-AF65-F5344CB8AC3E}">
        <p14:creationId xmlns:p14="http://schemas.microsoft.com/office/powerpoint/2010/main" val="41369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9632" cy="6859333"/>
          </a:xfrm>
          <a:prstGeom prst="rect">
            <a:avLst/>
          </a:prstGeom>
        </p:spPr>
      </p:pic>
    </p:spTree>
    <p:extLst>
      <p:ext uri="{BB962C8B-B14F-4D97-AF65-F5344CB8AC3E}">
        <p14:creationId xmlns:p14="http://schemas.microsoft.com/office/powerpoint/2010/main" val="1538571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7ABF83-F475-7240-8930-8B6451AED177}" type="datetimeFigureOut">
              <a:rPr lang="en-US" smtClean="0"/>
              <a:pPr/>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999B0B-B0EB-F648-ACAA-58FBE29D3BA6}" type="slidenum">
              <a:rPr lang="en-US" smtClean="0"/>
              <a:pPr/>
              <a:t>‹#›</a:t>
            </a:fld>
            <a:endParaRPr lang="en-US" dirty="0"/>
          </a:p>
        </p:txBody>
      </p:sp>
    </p:spTree>
    <p:extLst>
      <p:ext uri="{BB962C8B-B14F-4D97-AF65-F5344CB8AC3E}">
        <p14:creationId xmlns:p14="http://schemas.microsoft.com/office/powerpoint/2010/main" val="1516576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7ABF83-F475-7240-8930-8B6451AED177}" type="datetimeFigureOut">
              <a:rPr lang="en-US" smtClean="0"/>
              <a:pPr/>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999B0B-B0EB-F648-ACAA-58FBE29D3BA6}" type="slidenum">
              <a:rPr lang="en-US" smtClean="0"/>
              <a:pPr/>
              <a:t>‹#›</a:t>
            </a:fld>
            <a:endParaRPr lang="en-US" dirty="0"/>
          </a:p>
        </p:txBody>
      </p:sp>
    </p:spTree>
    <p:extLst>
      <p:ext uri="{BB962C8B-B14F-4D97-AF65-F5344CB8AC3E}">
        <p14:creationId xmlns:p14="http://schemas.microsoft.com/office/powerpoint/2010/main" val="61169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9632" cy="6859333"/>
          </a:xfrm>
          <a:prstGeom prst="rect">
            <a:avLst/>
          </a:prstGeom>
        </p:spPr>
      </p:pic>
      <p:sp>
        <p:nvSpPr>
          <p:cNvPr id="11" name="TextBox 10"/>
          <p:cNvSpPr txBox="1"/>
          <p:nvPr userDrawn="1"/>
        </p:nvSpPr>
        <p:spPr>
          <a:xfrm>
            <a:off x="572329" y="6508598"/>
            <a:ext cx="521297" cy="246221"/>
          </a:xfrm>
          <a:prstGeom prst="rect">
            <a:avLst/>
          </a:prstGeom>
          <a:noFill/>
        </p:spPr>
        <p:txBody>
          <a:bodyPr wrap="none" rtlCol="0">
            <a:spAutoFit/>
          </a:bodyPr>
          <a:lstStyle/>
          <a:p>
            <a:r>
              <a:rPr lang="en-IE" sz="1000" dirty="0">
                <a:solidFill>
                  <a:srgbClr val="1A206D"/>
                </a:solidFill>
              </a:rPr>
              <a:t>Slide </a:t>
            </a:r>
            <a:r>
              <a:rPr lang="en-IE" sz="1000" dirty="0">
                <a:solidFill>
                  <a:srgbClr val="72C7E7"/>
                </a:solidFill>
              </a:rPr>
              <a:t>|</a:t>
            </a:r>
            <a:endParaRPr lang="en-IE" sz="1000" dirty="0">
              <a:solidFill>
                <a:srgbClr val="1A206D"/>
              </a:solidFill>
            </a:endParaRPr>
          </a:p>
        </p:txBody>
      </p:sp>
      <p:sp>
        <p:nvSpPr>
          <p:cNvPr id="4" name="TextBox 3"/>
          <p:cNvSpPr txBox="1"/>
          <p:nvPr userDrawn="1"/>
        </p:nvSpPr>
        <p:spPr>
          <a:xfrm>
            <a:off x="942792" y="6508597"/>
            <a:ext cx="356167" cy="246221"/>
          </a:xfrm>
          <a:prstGeom prst="rect">
            <a:avLst/>
          </a:prstGeom>
          <a:noFill/>
        </p:spPr>
        <p:txBody>
          <a:bodyPr wrap="square" rtlCol="0">
            <a:spAutoFit/>
          </a:bodyPr>
          <a:lstStyle/>
          <a:p>
            <a:fld id="{E98C0385-4E44-491E-87C6-F3A1965DF98C}" type="slidenum">
              <a:rPr lang="en-IE" sz="1000" smtClean="0">
                <a:solidFill>
                  <a:srgbClr val="1A206D"/>
                </a:solidFill>
              </a:rPr>
              <a:t>‹#›</a:t>
            </a:fld>
            <a:endParaRPr lang="en-IE" sz="1000" dirty="0">
              <a:solidFill>
                <a:srgbClr val="1A206D"/>
              </a:solidFill>
            </a:endParaRPr>
          </a:p>
        </p:txBody>
      </p:sp>
    </p:spTree>
    <p:extLst>
      <p:ext uri="{BB962C8B-B14F-4D97-AF65-F5344CB8AC3E}">
        <p14:creationId xmlns:p14="http://schemas.microsoft.com/office/powerpoint/2010/main" val="38405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89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9632" cy="6859333"/>
          </a:xfrm>
          <a:prstGeom prst="rect">
            <a:avLst/>
          </a:prstGeom>
        </p:spPr>
      </p:pic>
    </p:spTree>
    <p:extLst>
      <p:ext uri="{BB962C8B-B14F-4D97-AF65-F5344CB8AC3E}">
        <p14:creationId xmlns:p14="http://schemas.microsoft.com/office/powerpoint/2010/main" val="204213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2" name="object 4">
            <a:extLst>
              <a:ext uri="{FF2B5EF4-FFF2-40B4-BE49-F238E27FC236}">
                <a16:creationId xmlns:a16="http://schemas.microsoft.com/office/drawing/2014/main" id="{A025D801-CA30-48D3-FF84-18CB3961CAD6}"/>
              </a:ext>
            </a:extLst>
          </p:cNvPr>
          <p:cNvPicPr/>
          <p:nvPr userDrawn="1"/>
        </p:nvPicPr>
        <p:blipFill>
          <a:blip r:embed="rId2" cstate="print"/>
          <a:stretch>
            <a:fillRect/>
          </a:stretch>
        </p:blipFill>
        <p:spPr>
          <a:xfrm>
            <a:off x="10801534" y="299921"/>
            <a:ext cx="997212" cy="662189"/>
          </a:xfrm>
          <a:prstGeom prst="rect">
            <a:avLst/>
          </a:prstGeom>
        </p:spPr>
      </p:pic>
      <p:sp>
        <p:nvSpPr>
          <p:cNvPr id="4" name="Text Placeholder 3">
            <a:extLst>
              <a:ext uri="{FF2B5EF4-FFF2-40B4-BE49-F238E27FC236}">
                <a16:creationId xmlns:a16="http://schemas.microsoft.com/office/drawing/2014/main" id="{D0F5DB36-5331-8560-D800-515763F85D40}"/>
              </a:ext>
            </a:extLst>
          </p:cNvPr>
          <p:cNvSpPr>
            <a:spLocks noGrp="1"/>
          </p:cNvSpPr>
          <p:nvPr>
            <p:ph type="body" sz="quarter" idx="10"/>
          </p:nvPr>
        </p:nvSpPr>
        <p:spPr>
          <a:xfrm>
            <a:off x="524841" y="2011788"/>
            <a:ext cx="11273904" cy="4105026"/>
          </a:xfrm>
          <a:prstGeom prst="rect">
            <a:avLst/>
          </a:prstGeom>
        </p:spPr>
        <p:txBody>
          <a:bodyPr/>
          <a:lstStyle>
            <a:lvl1pPr>
              <a:defRPr sz="1539"/>
            </a:lvl1pPr>
            <a:lvl2pPr>
              <a:defRPr sz="1539"/>
            </a:lvl2pPr>
            <a:lvl3pPr>
              <a:defRPr sz="1539"/>
            </a:lvl3pPr>
            <a:lvl4pPr>
              <a:defRPr sz="1539"/>
            </a:lvl4pPr>
            <a:lvl5pPr>
              <a:defRPr sz="1539"/>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itle 8">
            <a:extLst>
              <a:ext uri="{FF2B5EF4-FFF2-40B4-BE49-F238E27FC236}">
                <a16:creationId xmlns:a16="http://schemas.microsoft.com/office/drawing/2014/main" id="{2D7F2222-D002-C207-C1B0-0110E253E19A}"/>
              </a:ext>
            </a:extLst>
          </p:cNvPr>
          <p:cNvSpPr>
            <a:spLocks noGrp="1"/>
          </p:cNvSpPr>
          <p:nvPr>
            <p:ph type="title"/>
          </p:nvPr>
        </p:nvSpPr>
        <p:spPr>
          <a:xfrm>
            <a:off x="524841" y="496839"/>
            <a:ext cx="9920572" cy="440636"/>
          </a:xfrm>
          <a:prstGeom prst="rect">
            <a:avLst/>
          </a:prstGeom>
        </p:spPr>
        <p:txBody>
          <a:bodyPr/>
          <a:lstStyle>
            <a:lvl1pPr>
              <a:defRPr sz="2822" b="1">
                <a:solidFill>
                  <a:schemeClr val="tx2"/>
                </a:solidFill>
              </a:defRPr>
            </a:lvl1pPr>
          </a:lstStyle>
          <a:p>
            <a:r>
              <a:rPr lang="en-GB"/>
              <a:t>Click to edit Master title style</a:t>
            </a:r>
          </a:p>
        </p:txBody>
      </p:sp>
      <p:sp>
        <p:nvSpPr>
          <p:cNvPr id="3" name="Slide Number Placeholder 2">
            <a:extLst>
              <a:ext uri="{FF2B5EF4-FFF2-40B4-BE49-F238E27FC236}">
                <a16:creationId xmlns:a16="http://schemas.microsoft.com/office/drawing/2014/main" id="{E4E4EEA2-A94E-0E7E-EBDB-0842ADB55C92}"/>
              </a:ext>
            </a:extLst>
          </p:cNvPr>
          <p:cNvSpPr>
            <a:spLocks noGrp="1"/>
          </p:cNvSpPr>
          <p:nvPr>
            <p:ph type="sldNum" sz="quarter" idx="28"/>
          </p:nvPr>
        </p:nvSpPr>
        <p:spPr>
          <a:xfrm>
            <a:off x="11336255" y="6502580"/>
            <a:ext cx="462491" cy="180000"/>
          </a:xfrm>
          <a:prstGeom prst="rect">
            <a:avLst/>
          </a:prstGeom>
        </p:spPr>
        <p:txBody>
          <a:bodyPr/>
          <a:lstStyle>
            <a:lvl1pPr algn="r">
              <a:defRPr/>
            </a:lvl1pPr>
          </a:lstStyle>
          <a:p>
            <a:pPr defTabSz="914322"/>
            <a:fld id="{1BE232AB-0B06-425F-9ADD-32A9A3D01189}" type="slidenum">
              <a:rPr lang="en-GB" smtClean="0">
                <a:solidFill>
                  <a:srgbClr val="000000"/>
                </a:solidFill>
                <a:latin typeface="Times New Roman"/>
              </a:rPr>
              <a:pPr defTabSz="914322"/>
              <a:t>‹#›</a:t>
            </a:fld>
            <a:endParaRPr lang="en-GB">
              <a:solidFill>
                <a:srgbClr val="000000"/>
              </a:solidFill>
              <a:latin typeface="Times New Roman"/>
            </a:endParaRPr>
          </a:p>
        </p:txBody>
      </p:sp>
      <p:sp>
        <p:nvSpPr>
          <p:cNvPr id="20" name="Text Placeholder 8">
            <a:extLst>
              <a:ext uri="{FF2B5EF4-FFF2-40B4-BE49-F238E27FC236}">
                <a16:creationId xmlns:a16="http://schemas.microsoft.com/office/drawing/2014/main" id="{553E4873-E2CC-BF4F-7422-912E7E94A345}"/>
              </a:ext>
            </a:extLst>
          </p:cNvPr>
          <p:cNvSpPr>
            <a:spLocks noGrp="1"/>
          </p:cNvSpPr>
          <p:nvPr>
            <p:ph type="body" sz="quarter" idx="59" hasCustomPrompt="1"/>
          </p:nvPr>
        </p:nvSpPr>
        <p:spPr>
          <a:xfrm>
            <a:off x="536135" y="1620834"/>
            <a:ext cx="11273904" cy="319399"/>
          </a:xfrm>
          <a:prstGeom prst="rect">
            <a:avLst/>
          </a:prstGeo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22" name="Text Placeholder 8">
            <a:extLst>
              <a:ext uri="{FF2B5EF4-FFF2-40B4-BE49-F238E27FC236}">
                <a16:creationId xmlns:a16="http://schemas.microsoft.com/office/drawing/2014/main" id="{9473F299-46A2-528C-C644-5723A925FFE1}"/>
              </a:ext>
            </a:extLst>
          </p:cNvPr>
          <p:cNvSpPr>
            <a:spLocks noGrp="1"/>
          </p:cNvSpPr>
          <p:nvPr>
            <p:ph type="body" sz="quarter" idx="61" hasCustomPrompt="1"/>
          </p:nvPr>
        </p:nvSpPr>
        <p:spPr>
          <a:xfrm>
            <a:off x="524841" y="971084"/>
            <a:ext cx="9920572" cy="319399"/>
          </a:xfrm>
          <a:prstGeom prst="rect">
            <a:avLst/>
          </a:prstGeom>
        </p:spPr>
        <p:txBody>
          <a:bodyPr/>
          <a:lstStyle>
            <a:lvl1pPr>
              <a:buNone/>
              <a:defRPr sz="1796" b="0">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Tree>
    <p:extLst>
      <p:ext uri="{BB962C8B-B14F-4D97-AF65-F5344CB8AC3E}">
        <p14:creationId xmlns:p14="http://schemas.microsoft.com/office/powerpoint/2010/main" val="424117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3115"/>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B4E3F7-798E-4782-A0D5-DC869DA11BC7}" type="datetimeFigureOut">
              <a:rPr lang="en-IE" smtClean="0"/>
              <a:t>02/05/2025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A37B1C6-8A2E-489E-BA9C-0779043AB8D4}" type="slidenum">
              <a:rPr lang="en-IE" smtClean="0"/>
              <a:t>‹#›</a:t>
            </a:fld>
            <a:endParaRPr lang="en-IE"/>
          </a:p>
        </p:txBody>
      </p:sp>
    </p:spTree>
    <p:extLst>
      <p:ext uri="{BB962C8B-B14F-4D97-AF65-F5344CB8AC3E}">
        <p14:creationId xmlns:p14="http://schemas.microsoft.com/office/powerpoint/2010/main" val="401579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C6B0B5-E622-4C43-863A-722289EE518E}" type="datetime1">
              <a:rPr lang="en-IE" smtClean="0"/>
              <a:t>02/05/2025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EB77221-1365-4ADD-BB55-6D075445D4B6}" type="slidenum">
              <a:rPr lang="en-IE" smtClean="0"/>
              <a:t>‹#›</a:t>
            </a:fld>
            <a:endParaRPr lang="en-IE"/>
          </a:p>
        </p:txBody>
      </p:sp>
    </p:spTree>
    <p:extLst>
      <p:ext uri="{BB962C8B-B14F-4D97-AF65-F5344CB8AC3E}">
        <p14:creationId xmlns:p14="http://schemas.microsoft.com/office/powerpoint/2010/main" val="48374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ver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DBA67-30CE-4624-801A-8583EFA459C8}"/>
              </a:ext>
            </a:extLst>
          </p:cNvPr>
          <p:cNvSpPr>
            <a:spLocks noGrp="1"/>
          </p:cNvSpPr>
          <p:nvPr>
            <p:ph type="title" hasCustomPrompt="1"/>
          </p:nvPr>
        </p:nvSpPr>
        <p:spPr>
          <a:xfrm>
            <a:off x="658811" y="2411999"/>
            <a:ext cx="9021764" cy="615553"/>
          </a:xfrm>
        </p:spPr>
        <p:txBody>
          <a:bodyPr anchor="b"/>
          <a:lstStyle>
            <a:lvl1pPr>
              <a:lnSpc>
                <a:spcPct val="100000"/>
              </a:lnSpc>
              <a:defRPr/>
            </a:lvl1pPr>
          </a:lstStyle>
          <a:p>
            <a:r>
              <a:rPr lang="en-GB" dirty="0"/>
              <a:t>Cover title</a:t>
            </a:r>
          </a:p>
        </p:txBody>
      </p:sp>
      <p:sp>
        <p:nvSpPr>
          <p:cNvPr id="8" name="Subtitle 2">
            <a:extLst>
              <a:ext uri="{FF2B5EF4-FFF2-40B4-BE49-F238E27FC236}">
                <a16:creationId xmlns:a16="http://schemas.microsoft.com/office/drawing/2014/main" id="{B555C0D5-EC80-4CCA-8270-4CE47862E64B}"/>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6" name="Text Placeholder 2">
            <a:extLst>
              <a:ext uri="{FF2B5EF4-FFF2-40B4-BE49-F238E27FC236}">
                <a16:creationId xmlns:a16="http://schemas.microsoft.com/office/drawing/2014/main" id="{ADAADD92-7453-4A83-91C6-B5F6E01A28D7}"/>
              </a:ext>
            </a:extLst>
          </p:cNvPr>
          <p:cNvSpPr>
            <a:spLocks noGrp="1"/>
          </p:cNvSpPr>
          <p:nvPr>
            <p:ph type="body" sz="quarter" idx="22" hasCustomPrompt="1"/>
          </p:nvPr>
        </p:nvSpPr>
        <p:spPr>
          <a:xfrm>
            <a:off x="658813" y="6026150"/>
            <a:ext cx="5329237"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5" name="Text Placeholder 4">
            <a:extLst>
              <a:ext uri="{FF2B5EF4-FFF2-40B4-BE49-F238E27FC236}">
                <a16:creationId xmlns:a16="http://schemas.microsoft.com/office/drawing/2014/main" id="{600A7456-7A16-4CC1-9A50-E0FF881EE5E2}"/>
              </a:ext>
            </a:extLst>
          </p:cNvPr>
          <p:cNvSpPr>
            <a:spLocks noGrp="1"/>
          </p:cNvSpPr>
          <p:nvPr>
            <p:ph type="body" sz="quarter" idx="23" hasCustomPrompt="1"/>
          </p:nvPr>
        </p:nvSpPr>
        <p:spPr>
          <a:xfrm>
            <a:off x="658813" y="6268670"/>
            <a:ext cx="5319712"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25450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08988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 id="2147483655" r:id="rId7"/>
    <p:sldLayoutId id="2147483656" r:id="rId8"/>
    <p:sldLayoutId id="2147483657" r:id="rId9"/>
    <p:sldLayoutId id="214748368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Regular" charset="0"/>
              </a:defRPr>
            </a:lvl1pPr>
          </a:lstStyle>
          <a:p>
            <a:fld id="{C764DE79-268F-4C1A-8933-263129D2AF90}" type="datetimeFigureOut">
              <a:rPr lang="en-US" smtClean="0"/>
              <a:pPr/>
              <a:t>5/2/2025</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Regular" charset="0"/>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Regular"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22722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b="0" i="0" kern="1200">
          <a:solidFill>
            <a:schemeClr val="tx1"/>
          </a:solidFill>
          <a:latin typeface="Avenir Next Regular"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venir Next Regular"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venir Next Regular"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venir Next Regular"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venir Next Regular"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venir Next Regular"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customXml" Target="../../customXml/item4.xml"/><Relationship Id="rId1" Type="http://schemas.openxmlformats.org/officeDocument/2006/relationships/customXml" Target="../../customXml/item7.xml"/><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customXml" Target="../../customXml/item5.xml"/><Relationship Id="rId1" Type="http://schemas.openxmlformats.org/officeDocument/2006/relationships/customXml" Target="../../customXml/item1.xml"/><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infoPUBS@tii.i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infoDEPS@tii.ie"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613103" y="1920394"/>
            <a:ext cx="7705835" cy="14265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1A206D"/>
                </a:solidFill>
                <a:latin typeface="Calibri" panose="020F0502020204030204" pitchFamily="34" charset="0"/>
                <a:cs typeface="Arial" panose="020B0604020202020204" pitchFamily="34" charset="0"/>
              </a:rPr>
              <a:t>Research and Standards Section </a:t>
            </a:r>
            <a:endParaRPr lang="en-US" sz="3200" b="1" dirty="0">
              <a:solidFill>
                <a:srgbClr val="1A206D"/>
              </a:solidFill>
              <a:latin typeface="Calibri" panose="020F0502020204030204" pitchFamily="34" charset="0"/>
              <a:ea typeface="Calibri"/>
              <a:cs typeface="Arial" panose="020B0604020202020204" pitchFamily="34" charset="0"/>
            </a:endParaRPr>
          </a:p>
        </p:txBody>
      </p:sp>
      <p:sp>
        <p:nvSpPr>
          <p:cNvPr id="16" name="Title 1"/>
          <p:cNvSpPr txBox="1">
            <a:spLocks/>
          </p:cNvSpPr>
          <p:nvPr/>
        </p:nvSpPr>
        <p:spPr>
          <a:xfrm>
            <a:off x="613103" y="3512028"/>
            <a:ext cx="7705835" cy="16558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rgbClr val="72C7E7"/>
                </a:solidFill>
                <a:latin typeface="Calibri"/>
                <a:ea typeface="Calibri"/>
                <a:cs typeface="Arial"/>
              </a:rPr>
              <a:t>Esther Madden - 9th April 2025</a:t>
            </a:r>
          </a:p>
          <a:p>
            <a:pPr algn="l"/>
            <a:endParaRPr lang="en-US" sz="2400" dirty="0">
              <a:solidFill>
                <a:srgbClr val="72C7E7"/>
              </a:solidFill>
              <a:latin typeface="Calibri"/>
              <a:ea typeface="Calibri"/>
              <a:cs typeface="Arial"/>
            </a:endParaRPr>
          </a:p>
          <a:p>
            <a:pPr algn="l"/>
            <a:endParaRPr lang="en-US" sz="2400" dirty="0">
              <a:solidFill>
                <a:srgbClr val="72C7E7"/>
              </a:solidFill>
              <a:latin typeface="Calibri"/>
              <a:ea typeface="Calibri"/>
              <a:cs typeface="Arial"/>
            </a:endParaRPr>
          </a:p>
        </p:txBody>
      </p:sp>
      <p:sp>
        <p:nvSpPr>
          <p:cNvPr id="24" name="Freeform 23"/>
          <p:cNvSpPr/>
          <p:nvPr/>
        </p:nvSpPr>
        <p:spPr>
          <a:xfrm>
            <a:off x="5771072" y="-8627"/>
            <a:ext cx="6421625" cy="6866626"/>
          </a:xfrm>
          <a:custGeom>
            <a:avLst/>
            <a:gdLst>
              <a:gd name="connsiteX0" fmla="*/ 1096352 w 6421625"/>
              <a:gd name="connsiteY0" fmla="*/ 378260 h 6866626"/>
              <a:gd name="connsiteX1" fmla="*/ 2380893 w 6421625"/>
              <a:gd name="connsiteY1" fmla="*/ 4204453 h 6866626"/>
              <a:gd name="connsiteX2" fmla="*/ 2691789 w 6421625"/>
              <a:gd name="connsiteY2" fmla="*/ 3646669 h 6866626"/>
              <a:gd name="connsiteX3" fmla="*/ 1599653 w 6421625"/>
              <a:gd name="connsiteY3" fmla="*/ 378260 h 6866626"/>
              <a:gd name="connsiteX4" fmla="*/ 2273621 w 6421625"/>
              <a:gd name="connsiteY4" fmla="*/ 376265 h 6866626"/>
              <a:gd name="connsiteX5" fmla="*/ 1855051 w 6421625"/>
              <a:gd name="connsiteY5" fmla="*/ 378260 h 6866626"/>
              <a:gd name="connsiteX6" fmla="*/ 2844458 w 6421625"/>
              <a:gd name="connsiteY6" fmla="*/ 3330648 h 6866626"/>
              <a:gd name="connsiteX7" fmla="*/ 3656553 w 6421625"/>
              <a:gd name="connsiteY7" fmla="*/ 1881419 h 6866626"/>
              <a:gd name="connsiteX8" fmla="*/ 3750753 w 6421625"/>
              <a:gd name="connsiteY8" fmla="*/ 1684276 h 6866626"/>
              <a:gd name="connsiteX9" fmla="*/ 3829906 w 6421625"/>
              <a:gd name="connsiteY9" fmla="*/ 1438904 h 6866626"/>
              <a:gd name="connsiteX10" fmla="*/ 3857610 w 6421625"/>
              <a:gd name="connsiteY10" fmla="*/ 1134166 h 6866626"/>
              <a:gd name="connsiteX11" fmla="*/ 3790330 w 6421625"/>
              <a:gd name="connsiteY11" fmla="*/ 872964 h 6866626"/>
              <a:gd name="connsiteX12" fmla="*/ 3655771 w 6421625"/>
              <a:gd name="connsiteY12" fmla="*/ 694870 h 6866626"/>
              <a:gd name="connsiteX13" fmla="*/ 3477677 w 6421625"/>
              <a:gd name="connsiteY13" fmla="*/ 568226 h 6866626"/>
              <a:gd name="connsiteX14" fmla="*/ 3283754 w 6421625"/>
              <a:gd name="connsiteY14" fmla="*/ 481158 h 6866626"/>
              <a:gd name="connsiteX15" fmla="*/ 3075055 w 6421625"/>
              <a:gd name="connsiteY15" fmla="*/ 424697 h 6866626"/>
              <a:gd name="connsiteX16" fmla="*/ 2946432 w 6421625"/>
              <a:gd name="connsiteY16" fmla="*/ 403061 h 6866626"/>
              <a:gd name="connsiteX17" fmla="*/ 2706477 w 6421625"/>
              <a:gd name="connsiteY17" fmla="*/ 381412 h 6866626"/>
              <a:gd name="connsiteX18" fmla="*/ 2273621 w 6421625"/>
              <a:gd name="connsiteY18" fmla="*/ 376265 h 6866626"/>
              <a:gd name="connsiteX19" fmla="*/ 368880 w 6421625"/>
              <a:gd name="connsiteY19" fmla="*/ 371328 h 6866626"/>
              <a:gd name="connsiteX20" fmla="*/ 1915359 w 6421625"/>
              <a:gd name="connsiteY20" fmla="*/ 4988096 h 6866626"/>
              <a:gd name="connsiteX21" fmla="*/ 2226255 w 6421625"/>
              <a:gd name="connsiteY21" fmla="*/ 4430312 h 6866626"/>
              <a:gd name="connsiteX22" fmla="*/ 862656 w 6421625"/>
              <a:gd name="connsiteY22" fmla="*/ 371328 h 6866626"/>
              <a:gd name="connsiteX23" fmla="*/ 0 w 6421625"/>
              <a:gd name="connsiteY23" fmla="*/ 0 h 6866626"/>
              <a:gd name="connsiteX24" fmla="*/ 6409426 w 6421625"/>
              <a:gd name="connsiteY24" fmla="*/ 0 h 6866626"/>
              <a:gd name="connsiteX25" fmla="*/ 6418053 w 6421625"/>
              <a:gd name="connsiteY25" fmla="*/ 6866626 h 6866626"/>
              <a:gd name="connsiteX26" fmla="*/ 871268 w 6421625"/>
              <a:gd name="connsiteY26" fmla="*/ 6866626 h 6866626"/>
              <a:gd name="connsiteX27" fmla="*/ 1768415 w 6421625"/>
              <a:gd name="connsiteY27" fmla="*/ 5244860 h 686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21625" h="6866626">
                <a:moveTo>
                  <a:pt x="1096352" y="378260"/>
                </a:moveTo>
                <a:lnTo>
                  <a:pt x="2380893" y="4204453"/>
                </a:lnTo>
                <a:lnTo>
                  <a:pt x="2691789" y="3646669"/>
                </a:lnTo>
                <a:lnTo>
                  <a:pt x="1599653" y="378260"/>
                </a:lnTo>
                <a:close/>
                <a:moveTo>
                  <a:pt x="2273621" y="376265"/>
                </a:moveTo>
                <a:cubicBezTo>
                  <a:pt x="2134098" y="376930"/>
                  <a:pt x="1996956" y="378786"/>
                  <a:pt x="1855051" y="378260"/>
                </a:cubicBezTo>
                <a:lnTo>
                  <a:pt x="2844458" y="3330648"/>
                </a:lnTo>
                <a:lnTo>
                  <a:pt x="3656553" y="1881419"/>
                </a:lnTo>
                <a:cubicBezTo>
                  <a:pt x="3721877" y="1759425"/>
                  <a:pt x="3721861" y="1754854"/>
                  <a:pt x="3750753" y="1684276"/>
                </a:cubicBezTo>
                <a:cubicBezTo>
                  <a:pt x="3779645" y="1613698"/>
                  <a:pt x="3812097" y="1530589"/>
                  <a:pt x="3829906" y="1438904"/>
                </a:cubicBezTo>
                <a:cubicBezTo>
                  <a:pt x="3847716" y="1347219"/>
                  <a:pt x="3864206" y="1228489"/>
                  <a:pt x="3857610" y="1134166"/>
                </a:cubicBezTo>
                <a:cubicBezTo>
                  <a:pt x="3851014" y="1039843"/>
                  <a:pt x="3823970" y="946180"/>
                  <a:pt x="3790330" y="872964"/>
                </a:cubicBezTo>
                <a:cubicBezTo>
                  <a:pt x="3756691" y="799747"/>
                  <a:pt x="3707879" y="745659"/>
                  <a:pt x="3655771" y="694870"/>
                </a:cubicBezTo>
                <a:cubicBezTo>
                  <a:pt x="3603662" y="644081"/>
                  <a:pt x="3539681" y="603845"/>
                  <a:pt x="3477677" y="568226"/>
                </a:cubicBezTo>
                <a:cubicBezTo>
                  <a:pt x="3415674" y="532607"/>
                  <a:pt x="3350858" y="505079"/>
                  <a:pt x="3283754" y="481158"/>
                </a:cubicBezTo>
                <a:cubicBezTo>
                  <a:pt x="3216650" y="457237"/>
                  <a:pt x="3131276" y="437713"/>
                  <a:pt x="3075055" y="424697"/>
                </a:cubicBezTo>
                <a:cubicBezTo>
                  <a:pt x="3018835" y="411681"/>
                  <a:pt x="2991945" y="410317"/>
                  <a:pt x="2946432" y="403061"/>
                </a:cubicBezTo>
                <a:cubicBezTo>
                  <a:pt x="2900920" y="395805"/>
                  <a:pt x="2737149" y="383720"/>
                  <a:pt x="2706477" y="381412"/>
                </a:cubicBezTo>
                <a:cubicBezTo>
                  <a:pt x="2555049" y="376124"/>
                  <a:pt x="2413144" y="375599"/>
                  <a:pt x="2273621" y="376265"/>
                </a:cubicBezTo>
                <a:close/>
                <a:moveTo>
                  <a:pt x="368880" y="371328"/>
                </a:moveTo>
                <a:lnTo>
                  <a:pt x="1915359" y="4988096"/>
                </a:lnTo>
                <a:lnTo>
                  <a:pt x="2226255" y="4430312"/>
                </a:lnTo>
                <a:lnTo>
                  <a:pt x="862656" y="371328"/>
                </a:lnTo>
                <a:close/>
                <a:moveTo>
                  <a:pt x="0" y="0"/>
                </a:moveTo>
                <a:lnTo>
                  <a:pt x="6409426" y="0"/>
                </a:lnTo>
                <a:cubicBezTo>
                  <a:pt x="6418052" y="2294626"/>
                  <a:pt x="6426679" y="4589253"/>
                  <a:pt x="6418053" y="6866626"/>
                </a:cubicBezTo>
                <a:lnTo>
                  <a:pt x="871268" y="6866626"/>
                </a:lnTo>
                <a:lnTo>
                  <a:pt x="1768415" y="5244860"/>
                </a:lnTo>
                <a:close/>
              </a:path>
            </a:pathLst>
          </a:cu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25" name="TextBox 24"/>
          <p:cNvSpPr txBox="1"/>
          <p:nvPr/>
        </p:nvSpPr>
        <p:spPr>
          <a:xfrm>
            <a:off x="8981884" y="3745496"/>
            <a:ext cx="2872596" cy="369332"/>
          </a:xfrm>
          <a:prstGeom prst="rect">
            <a:avLst/>
          </a:prstGeom>
          <a:noFill/>
        </p:spPr>
        <p:txBody>
          <a:bodyPr wrap="square" rtlCol="0">
            <a:spAutoFit/>
          </a:bodyPr>
          <a:lstStyle/>
          <a:p>
            <a:pPr algn="ctr"/>
            <a:r>
              <a:rPr lang="en-GB" dirty="0">
                <a:solidFill>
                  <a:schemeClr val="bg1"/>
                </a:solidFill>
              </a:rPr>
              <a:t>Insert Picture Here</a:t>
            </a:r>
            <a:endParaRPr lang="en-IE" dirty="0">
              <a:solidFill>
                <a:schemeClr val="bg1"/>
              </a:solidFill>
            </a:endParaRPr>
          </a:p>
        </p:txBody>
      </p:sp>
      <p:sp>
        <p:nvSpPr>
          <p:cNvPr id="3" name="Freeform 23"/>
          <p:cNvSpPr/>
          <p:nvPr/>
        </p:nvSpPr>
        <p:spPr>
          <a:xfrm>
            <a:off x="5771072" y="-8627"/>
            <a:ext cx="6421625" cy="6866626"/>
          </a:xfrm>
          <a:custGeom>
            <a:avLst/>
            <a:gdLst>
              <a:gd name="connsiteX0" fmla="*/ 1096352 w 6421625"/>
              <a:gd name="connsiteY0" fmla="*/ 378260 h 6866626"/>
              <a:gd name="connsiteX1" fmla="*/ 2380893 w 6421625"/>
              <a:gd name="connsiteY1" fmla="*/ 4204453 h 6866626"/>
              <a:gd name="connsiteX2" fmla="*/ 2691789 w 6421625"/>
              <a:gd name="connsiteY2" fmla="*/ 3646669 h 6866626"/>
              <a:gd name="connsiteX3" fmla="*/ 1599653 w 6421625"/>
              <a:gd name="connsiteY3" fmla="*/ 378260 h 6866626"/>
              <a:gd name="connsiteX4" fmla="*/ 2273621 w 6421625"/>
              <a:gd name="connsiteY4" fmla="*/ 376265 h 6866626"/>
              <a:gd name="connsiteX5" fmla="*/ 1855051 w 6421625"/>
              <a:gd name="connsiteY5" fmla="*/ 378260 h 6866626"/>
              <a:gd name="connsiteX6" fmla="*/ 2844458 w 6421625"/>
              <a:gd name="connsiteY6" fmla="*/ 3330648 h 6866626"/>
              <a:gd name="connsiteX7" fmla="*/ 3656553 w 6421625"/>
              <a:gd name="connsiteY7" fmla="*/ 1881419 h 6866626"/>
              <a:gd name="connsiteX8" fmla="*/ 3750753 w 6421625"/>
              <a:gd name="connsiteY8" fmla="*/ 1684276 h 6866626"/>
              <a:gd name="connsiteX9" fmla="*/ 3829906 w 6421625"/>
              <a:gd name="connsiteY9" fmla="*/ 1438904 h 6866626"/>
              <a:gd name="connsiteX10" fmla="*/ 3857610 w 6421625"/>
              <a:gd name="connsiteY10" fmla="*/ 1134166 h 6866626"/>
              <a:gd name="connsiteX11" fmla="*/ 3790330 w 6421625"/>
              <a:gd name="connsiteY11" fmla="*/ 872964 h 6866626"/>
              <a:gd name="connsiteX12" fmla="*/ 3655771 w 6421625"/>
              <a:gd name="connsiteY12" fmla="*/ 694870 h 6866626"/>
              <a:gd name="connsiteX13" fmla="*/ 3477677 w 6421625"/>
              <a:gd name="connsiteY13" fmla="*/ 568226 h 6866626"/>
              <a:gd name="connsiteX14" fmla="*/ 3283754 w 6421625"/>
              <a:gd name="connsiteY14" fmla="*/ 481158 h 6866626"/>
              <a:gd name="connsiteX15" fmla="*/ 3075055 w 6421625"/>
              <a:gd name="connsiteY15" fmla="*/ 424697 h 6866626"/>
              <a:gd name="connsiteX16" fmla="*/ 2946432 w 6421625"/>
              <a:gd name="connsiteY16" fmla="*/ 403061 h 6866626"/>
              <a:gd name="connsiteX17" fmla="*/ 2706477 w 6421625"/>
              <a:gd name="connsiteY17" fmla="*/ 381412 h 6866626"/>
              <a:gd name="connsiteX18" fmla="*/ 2273621 w 6421625"/>
              <a:gd name="connsiteY18" fmla="*/ 376265 h 6866626"/>
              <a:gd name="connsiteX19" fmla="*/ 368880 w 6421625"/>
              <a:gd name="connsiteY19" fmla="*/ 371328 h 6866626"/>
              <a:gd name="connsiteX20" fmla="*/ 1915359 w 6421625"/>
              <a:gd name="connsiteY20" fmla="*/ 4988096 h 6866626"/>
              <a:gd name="connsiteX21" fmla="*/ 2226255 w 6421625"/>
              <a:gd name="connsiteY21" fmla="*/ 4430312 h 6866626"/>
              <a:gd name="connsiteX22" fmla="*/ 862656 w 6421625"/>
              <a:gd name="connsiteY22" fmla="*/ 371328 h 6866626"/>
              <a:gd name="connsiteX23" fmla="*/ 0 w 6421625"/>
              <a:gd name="connsiteY23" fmla="*/ 0 h 6866626"/>
              <a:gd name="connsiteX24" fmla="*/ 6409426 w 6421625"/>
              <a:gd name="connsiteY24" fmla="*/ 0 h 6866626"/>
              <a:gd name="connsiteX25" fmla="*/ 6418053 w 6421625"/>
              <a:gd name="connsiteY25" fmla="*/ 6866626 h 6866626"/>
              <a:gd name="connsiteX26" fmla="*/ 871268 w 6421625"/>
              <a:gd name="connsiteY26" fmla="*/ 6866626 h 6866626"/>
              <a:gd name="connsiteX27" fmla="*/ 1768415 w 6421625"/>
              <a:gd name="connsiteY27" fmla="*/ 5244860 h 686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21625" h="6866626">
                <a:moveTo>
                  <a:pt x="1096352" y="378260"/>
                </a:moveTo>
                <a:lnTo>
                  <a:pt x="2380893" y="4204453"/>
                </a:lnTo>
                <a:lnTo>
                  <a:pt x="2691789" y="3646669"/>
                </a:lnTo>
                <a:lnTo>
                  <a:pt x="1599653" y="378260"/>
                </a:lnTo>
                <a:close/>
                <a:moveTo>
                  <a:pt x="2273621" y="376265"/>
                </a:moveTo>
                <a:cubicBezTo>
                  <a:pt x="2134098" y="376930"/>
                  <a:pt x="1996956" y="378786"/>
                  <a:pt x="1855051" y="378260"/>
                </a:cubicBezTo>
                <a:lnTo>
                  <a:pt x="2844458" y="3330648"/>
                </a:lnTo>
                <a:lnTo>
                  <a:pt x="3656553" y="1881419"/>
                </a:lnTo>
                <a:cubicBezTo>
                  <a:pt x="3721877" y="1759425"/>
                  <a:pt x="3721861" y="1754854"/>
                  <a:pt x="3750753" y="1684276"/>
                </a:cubicBezTo>
                <a:cubicBezTo>
                  <a:pt x="3779645" y="1613698"/>
                  <a:pt x="3812097" y="1530589"/>
                  <a:pt x="3829906" y="1438904"/>
                </a:cubicBezTo>
                <a:cubicBezTo>
                  <a:pt x="3847716" y="1347219"/>
                  <a:pt x="3864206" y="1228489"/>
                  <a:pt x="3857610" y="1134166"/>
                </a:cubicBezTo>
                <a:cubicBezTo>
                  <a:pt x="3851014" y="1039843"/>
                  <a:pt x="3823970" y="946180"/>
                  <a:pt x="3790330" y="872964"/>
                </a:cubicBezTo>
                <a:cubicBezTo>
                  <a:pt x="3756691" y="799747"/>
                  <a:pt x="3707879" y="745659"/>
                  <a:pt x="3655771" y="694870"/>
                </a:cubicBezTo>
                <a:cubicBezTo>
                  <a:pt x="3603662" y="644081"/>
                  <a:pt x="3539681" y="603845"/>
                  <a:pt x="3477677" y="568226"/>
                </a:cubicBezTo>
                <a:cubicBezTo>
                  <a:pt x="3415674" y="532607"/>
                  <a:pt x="3350858" y="505079"/>
                  <a:pt x="3283754" y="481158"/>
                </a:cubicBezTo>
                <a:cubicBezTo>
                  <a:pt x="3216650" y="457237"/>
                  <a:pt x="3131276" y="437713"/>
                  <a:pt x="3075055" y="424697"/>
                </a:cubicBezTo>
                <a:cubicBezTo>
                  <a:pt x="3018835" y="411681"/>
                  <a:pt x="2991945" y="410317"/>
                  <a:pt x="2946432" y="403061"/>
                </a:cubicBezTo>
                <a:cubicBezTo>
                  <a:pt x="2900920" y="395805"/>
                  <a:pt x="2737149" y="383720"/>
                  <a:pt x="2706477" y="381412"/>
                </a:cubicBezTo>
                <a:cubicBezTo>
                  <a:pt x="2555049" y="376124"/>
                  <a:pt x="2413144" y="375599"/>
                  <a:pt x="2273621" y="376265"/>
                </a:cubicBezTo>
                <a:close/>
                <a:moveTo>
                  <a:pt x="368880" y="371328"/>
                </a:moveTo>
                <a:lnTo>
                  <a:pt x="1915359" y="4988096"/>
                </a:lnTo>
                <a:lnTo>
                  <a:pt x="2226255" y="4430312"/>
                </a:lnTo>
                <a:lnTo>
                  <a:pt x="862656" y="371328"/>
                </a:lnTo>
                <a:close/>
                <a:moveTo>
                  <a:pt x="0" y="0"/>
                </a:moveTo>
                <a:lnTo>
                  <a:pt x="6409426" y="0"/>
                </a:lnTo>
                <a:cubicBezTo>
                  <a:pt x="6418052" y="2294626"/>
                  <a:pt x="6426679" y="4589253"/>
                  <a:pt x="6418053" y="6866626"/>
                </a:cubicBezTo>
                <a:lnTo>
                  <a:pt x="871268" y="6866626"/>
                </a:lnTo>
                <a:lnTo>
                  <a:pt x="1768415" y="5244860"/>
                </a:lnTo>
                <a:close/>
              </a:path>
            </a:pathLst>
          </a:cu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2" name="TextBox 1">
            <a:extLst>
              <a:ext uri="{FF2B5EF4-FFF2-40B4-BE49-F238E27FC236}">
                <a16:creationId xmlns:a16="http://schemas.microsoft.com/office/drawing/2014/main" id="{934AFB67-F533-63A7-9C0F-71854704297E}"/>
              </a:ext>
            </a:extLst>
          </p:cNvPr>
          <p:cNvSpPr txBox="1"/>
          <p:nvPr/>
        </p:nvSpPr>
        <p:spPr>
          <a:xfrm>
            <a:off x="2362200" y="5702300"/>
            <a:ext cx="4457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TII Road Safety Seminar - Athlone​</a:t>
            </a:r>
          </a:p>
        </p:txBody>
      </p:sp>
    </p:spTree>
    <p:extLst>
      <p:ext uri="{BB962C8B-B14F-4D97-AF65-F5344CB8AC3E}">
        <p14:creationId xmlns:p14="http://schemas.microsoft.com/office/powerpoint/2010/main" val="2071997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2927D57-7CC3-A208-BEFB-482409E36344}"/>
              </a:ext>
            </a:extLst>
          </p:cNvPr>
          <p:cNvGraphicFramePr>
            <a:graphicFrameLocks noGrp="1"/>
          </p:cNvGraphicFramePr>
          <p:nvPr>
            <p:extLst>
              <p:ext uri="{D42A27DB-BD31-4B8C-83A1-F6EECF244321}">
                <p14:modId xmlns:p14="http://schemas.microsoft.com/office/powerpoint/2010/main" val="3041257710"/>
              </p:ext>
            </p:extLst>
          </p:nvPr>
        </p:nvGraphicFramePr>
        <p:xfrm>
          <a:off x="638175" y="914400"/>
          <a:ext cx="9311053" cy="5121111"/>
        </p:xfrm>
        <a:graphic>
          <a:graphicData uri="http://schemas.openxmlformats.org/drawingml/2006/table">
            <a:tbl>
              <a:tblPr firstRow="1" bandRow="1">
                <a:tableStyleId>{5C22544A-7EE6-4342-B048-85BDC9FD1C3A}</a:tableStyleId>
              </a:tblPr>
              <a:tblGrid>
                <a:gridCol w="4556319">
                  <a:extLst>
                    <a:ext uri="{9D8B030D-6E8A-4147-A177-3AD203B41FA5}">
                      <a16:colId xmlns:a16="http://schemas.microsoft.com/office/drawing/2014/main" val="1180443260"/>
                    </a:ext>
                  </a:extLst>
                </a:gridCol>
                <a:gridCol w="4754734">
                  <a:extLst>
                    <a:ext uri="{9D8B030D-6E8A-4147-A177-3AD203B41FA5}">
                      <a16:colId xmlns:a16="http://schemas.microsoft.com/office/drawing/2014/main" val="275943228"/>
                    </a:ext>
                  </a:extLst>
                </a:gridCol>
              </a:tblGrid>
              <a:tr h="403005">
                <a:tc>
                  <a:txBody>
                    <a:bodyPr/>
                    <a:lstStyle/>
                    <a:p>
                      <a:r>
                        <a:rPr lang="en-GB" sz="2000" dirty="0"/>
                        <a:t>Lot</a:t>
                      </a:r>
                      <a:endParaRPr lang="en-IE" sz="2000" dirty="0"/>
                    </a:p>
                  </a:txBody>
                  <a:tcPr marL="68044" marR="68044" marT="34022" marB="34022"/>
                </a:tc>
                <a:tc>
                  <a:txBody>
                    <a:bodyPr/>
                    <a:lstStyle/>
                    <a:p>
                      <a:r>
                        <a:rPr lang="en-GB" sz="2000" dirty="0"/>
                        <a:t>Topics</a:t>
                      </a:r>
                      <a:endParaRPr lang="en-IE" sz="2000" dirty="0"/>
                    </a:p>
                  </a:txBody>
                  <a:tcPr marL="68044" marR="68044" marT="34022" marB="34022"/>
                </a:tc>
                <a:extLst>
                  <a:ext uri="{0D108BD9-81ED-4DB2-BD59-A6C34878D82A}">
                    <a16:rowId xmlns:a16="http://schemas.microsoft.com/office/drawing/2014/main" val="1131160094"/>
                  </a:ext>
                </a:extLst>
              </a:tr>
              <a:tr h="688056">
                <a:tc>
                  <a:txBody>
                    <a:bodyPr/>
                    <a:lstStyle/>
                    <a:p>
                      <a:r>
                        <a:rPr lang="en-GB" sz="2000" b="1" dirty="0"/>
                        <a:t>4 Network Asset management and Maintenance</a:t>
                      </a:r>
                      <a:endParaRPr lang="en-IE" sz="2000" b="1" dirty="0"/>
                    </a:p>
                  </a:txBody>
                  <a:tcPr marL="68044" marR="68044" marT="34022" marB="34022"/>
                </a:tc>
                <a:tc>
                  <a:txBody>
                    <a:bodyPr/>
                    <a:lstStyle/>
                    <a:p>
                      <a:r>
                        <a:rPr lang="en-GB" sz="2000" dirty="0"/>
                        <a:t>Asset management</a:t>
                      </a:r>
                      <a:endParaRPr lang="en-IE" sz="2000" dirty="0"/>
                    </a:p>
                  </a:txBody>
                  <a:tcPr marL="68044" marR="68044" marT="34022" marB="34022"/>
                </a:tc>
                <a:extLst>
                  <a:ext uri="{0D108BD9-81ED-4DB2-BD59-A6C34878D82A}">
                    <a16:rowId xmlns:a16="http://schemas.microsoft.com/office/drawing/2014/main" val="986935079"/>
                  </a:ext>
                </a:extLst>
              </a:tr>
              <a:tr h="403005">
                <a:tc>
                  <a:txBody>
                    <a:bodyPr/>
                    <a:lstStyle/>
                    <a:p>
                      <a:endParaRPr lang="en-IE" sz="2000" b="1"/>
                    </a:p>
                  </a:txBody>
                  <a:tcPr marL="68044" marR="68044" marT="34022" marB="34022"/>
                </a:tc>
                <a:tc>
                  <a:txBody>
                    <a:bodyPr/>
                    <a:lstStyle/>
                    <a:p>
                      <a:r>
                        <a:rPr lang="en-GB" sz="2000" dirty="0"/>
                        <a:t>Pavement Design</a:t>
                      </a:r>
                      <a:endParaRPr lang="en-IE" sz="2000" dirty="0"/>
                    </a:p>
                  </a:txBody>
                  <a:tcPr marL="68044" marR="68044" marT="34022" marB="34022"/>
                </a:tc>
                <a:extLst>
                  <a:ext uri="{0D108BD9-81ED-4DB2-BD59-A6C34878D82A}">
                    <a16:rowId xmlns:a16="http://schemas.microsoft.com/office/drawing/2014/main" val="2961812031"/>
                  </a:ext>
                </a:extLst>
              </a:tr>
              <a:tr h="403005">
                <a:tc>
                  <a:txBody>
                    <a:bodyPr/>
                    <a:lstStyle/>
                    <a:p>
                      <a:r>
                        <a:rPr lang="en-GB" sz="2000" b="1" dirty="0"/>
                        <a:t>5 ITS and Communications</a:t>
                      </a:r>
                      <a:endParaRPr lang="en-IE" sz="2000" b="1" dirty="0"/>
                    </a:p>
                  </a:txBody>
                  <a:tcPr marL="68044" marR="68044" marT="34022" marB="34022"/>
                </a:tc>
                <a:tc>
                  <a:txBody>
                    <a:bodyPr/>
                    <a:lstStyle/>
                    <a:p>
                      <a:r>
                        <a:rPr lang="en-GB" sz="2000" dirty="0"/>
                        <a:t>Lighting</a:t>
                      </a:r>
                      <a:endParaRPr lang="en-IE" sz="2000" dirty="0"/>
                    </a:p>
                  </a:txBody>
                  <a:tcPr marL="68044" marR="68044" marT="34022" marB="34022"/>
                </a:tc>
                <a:extLst>
                  <a:ext uri="{0D108BD9-81ED-4DB2-BD59-A6C34878D82A}">
                    <a16:rowId xmlns:a16="http://schemas.microsoft.com/office/drawing/2014/main" val="1998881684"/>
                  </a:ext>
                </a:extLst>
              </a:tr>
              <a:tr h="403005">
                <a:tc>
                  <a:txBody>
                    <a:bodyPr/>
                    <a:lstStyle/>
                    <a:p>
                      <a:endParaRPr lang="en-IE" sz="2000" b="1"/>
                    </a:p>
                  </a:txBody>
                  <a:tcPr marL="68044" marR="68044" marT="34022" marB="34022"/>
                </a:tc>
                <a:tc>
                  <a:txBody>
                    <a:bodyPr/>
                    <a:lstStyle/>
                    <a:p>
                      <a:r>
                        <a:rPr lang="en-GB" sz="2000" dirty="0"/>
                        <a:t>Traffic manual</a:t>
                      </a:r>
                      <a:endParaRPr lang="en-IE" sz="2000" dirty="0"/>
                    </a:p>
                  </a:txBody>
                  <a:tcPr marL="68044" marR="68044" marT="34022" marB="34022"/>
                </a:tc>
                <a:extLst>
                  <a:ext uri="{0D108BD9-81ED-4DB2-BD59-A6C34878D82A}">
                    <a16:rowId xmlns:a16="http://schemas.microsoft.com/office/drawing/2014/main" val="3078557728"/>
                  </a:ext>
                </a:extLst>
              </a:tr>
              <a:tr h="403005">
                <a:tc>
                  <a:txBody>
                    <a:bodyPr/>
                    <a:lstStyle/>
                    <a:p>
                      <a:endParaRPr lang="en-IE" sz="2000" b="1"/>
                    </a:p>
                  </a:txBody>
                  <a:tcPr marL="68044" marR="68044" marT="34022" marB="34022"/>
                </a:tc>
                <a:tc>
                  <a:txBody>
                    <a:bodyPr/>
                    <a:lstStyle/>
                    <a:p>
                      <a:r>
                        <a:rPr lang="en-GB" sz="2000" dirty="0"/>
                        <a:t>LUAS lighting</a:t>
                      </a:r>
                      <a:endParaRPr lang="en-IE" sz="2000" dirty="0"/>
                    </a:p>
                  </a:txBody>
                  <a:tcPr marL="68044" marR="68044" marT="34022" marB="34022"/>
                </a:tc>
                <a:extLst>
                  <a:ext uri="{0D108BD9-81ED-4DB2-BD59-A6C34878D82A}">
                    <a16:rowId xmlns:a16="http://schemas.microsoft.com/office/drawing/2014/main" val="2841837761"/>
                  </a:ext>
                </a:extLst>
              </a:tr>
              <a:tr h="403005">
                <a:tc>
                  <a:txBody>
                    <a:bodyPr/>
                    <a:lstStyle/>
                    <a:p>
                      <a:endParaRPr lang="en-IE" sz="2000" b="1"/>
                    </a:p>
                  </a:txBody>
                  <a:tcPr marL="68044" marR="68044" marT="34022" marB="34022"/>
                </a:tc>
                <a:tc>
                  <a:txBody>
                    <a:bodyPr/>
                    <a:lstStyle/>
                    <a:p>
                      <a:r>
                        <a:rPr lang="en-GB" sz="2000" dirty="0"/>
                        <a:t>ITS</a:t>
                      </a:r>
                      <a:endParaRPr lang="en-IE" sz="2000" dirty="0"/>
                    </a:p>
                  </a:txBody>
                  <a:tcPr marL="68044" marR="68044" marT="34022" marB="34022"/>
                </a:tc>
                <a:extLst>
                  <a:ext uri="{0D108BD9-81ED-4DB2-BD59-A6C34878D82A}">
                    <a16:rowId xmlns:a16="http://schemas.microsoft.com/office/drawing/2014/main" val="2024204165"/>
                  </a:ext>
                </a:extLst>
              </a:tr>
              <a:tr h="403005">
                <a:tc>
                  <a:txBody>
                    <a:bodyPr/>
                    <a:lstStyle/>
                    <a:p>
                      <a:endParaRPr lang="en-IE" sz="2000" b="1"/>
                    </a:p>
                  </a:txBody>
                  <a:tcPr marL="68044" marR="68044" marT="34022" marB="34022"/>
                </a:tc>
                <a:tc>
                  <a:txBody>
                    <a:bodyPr/>
                    <a:lstStyle/>
                    <a:p>
                      <a:r>
                        <a:rPr lang="en-GB" sz="2000" dirty="0"/>
                        <a:t>Signs and Lines</a:t>
                      </a:r>
                      <a:endParaRPr lang="en-IE" sz="2000" dirty="0"/>
                    </a:p>
                  </a:txBody>
                  <a:tcPr marL="68044" marR="68044" marT="34022" marB="34022"/>
                </a:tc>
                <a:extLst>
                  <a:ext uri="{0D108BD9-81ED-4DB2-BD59-A6C34878D82A}">
                    <a16:rowId xmlns:a16="http://schemas.microsoft.com/office/drawing/2014/main" val="1030162235"/>
                  </a:ext>
                </a:extLst>
              </a:tr>
              <a:tr h="403005">
                <a:tc>
                  <a:txBody>
                    <a:bodyPr/>
                    <a:lstStyle/>
                    <a:p>
                      <a:r>
                        <a:rPr lang="en-GB" sz="2000" b="1" dirty="0"/>
                        <a:t>6 Environmental Compliance</a:t>
                      </a:r>
                      <a:endParaRPr lang="en-IE" sz="2000" b="1" dirty="0"/>
                    </a:p>
                  </a:txBody>
                  <a:tcPr marL="68044" marR="68044" marT="34022" marB="34022"/>
                </a:tc>
                <a:tc>
                  <a:txBody>
                    <a:bodyPr/>
                    <a:lstStyle/>
                    <a:p>
                      <a:r>
                        <a:rPr lang="en-GB" sz="2000" dirty="0"/>
                        <a:t>Biodiversity</a:t>
                      </a:r>
                      <a:endParaRPr lang="en-IE" sz="2000" dirty="0"/>
                    </a:p>
                  </a:txBody>
                  <a:tcPr marL="68044" marR="68044" marT="34022" marB="34022"/>
                </a:tc>
                <a:extLst>
                  <a:ext uri="{0D108BD9-81ED-4DB2-BD59-A6C34878D82A}">
                    <a16:rowId xmlns:a16="http://schemas.microsoft.com/office/drawing/2014/main" val="2439499579"/>
                  </a:ext>
                </a:extLst>
              </a:tr>
              <a:tr h="403005">
                <a:tc>
                  <a:txBody>
                    <a:bodyPr/>
                    <a:lstStyle/>
                    <a:p>
                      <a:endParaRPr lang="en-IE" sz="2000"/>
                    </a:p>
                  </a:txBody>
                  <a:tcPr marL="68044" marR="68044" marT="34022" marB="34022"/>
                </a:tc>
                <a:tc>
                  <a:txBody>
                    <a:bodyPr/>
                    <a:lstStyle/>
                    <a:p>
                      <a:r>
                        <a:rPr lang="en-GB" sz="2000" dirty="0"/>
                        <a:t>Noise and Air quality</a:t>
                      </a:r>
                      <a:endParaRPr lang="en-IE" sz="2000" dirty="0"/>
                    </a:p>
                  </a:txBody>
                  <a:tcPr marL="68044" marR="68044" marT="34022" marB="34022"/>
                </a:tc>
                <a:extLst>
                  <a:ext uri="{0D108BD9-81ED-4DB2-BD59-A6C34878D82A}">
                    <a16:rowId xmlns:a16="http://schemas.microsoft.com/office/drawing/2014/main" val="2378652057"/>
                  </a:ext>
                </a:extLst>
              </a:tr>
              <a:tr h="403005">
                <a:tc>
                  <a:txBody>
                    <a:bodyPr/>
                    <a:lstStyle/>
                    <a:p>
                      <a:endParaRPr lang="en-IE" sz="2000" dirty="0"/>
                    </a:p>
                  </a:txBody>
                  <a:tcPr marL="68044" marR="68044" marT="34022" marB="34022"/>
                </a:tc>
                <a:tc>
                  <a:txBody>
                    <a:bodyPr/>
                    <a:lstStyle/>
                    <a:p>
                      <a:r>
                        <a:rPr lang="en-GB" sz="2000" dirty="0"/>
                        <a:t>Soils/hydrogeology</a:t>
                      </a:r>
                      <a:endParaRPr lang="en-IE" sz="2000" dirty="0"/>
                    </a:p>
                  </a:txBody>
                  <a:tcPr marL="68044" marR="68044" marT="34022" marB="34022"/>
                </a:tc>
                <a:extLst>
                  <a:ext uri="{0D108BD9-81ED-4DB2-BD59-A6C34878D82A}">
                    <a16:rowId xmlns:a16="http://schemas.microsoft.com/office/drawing/2014/main" val="1292333461"/>
                  </a:ext>
                </a:extLst>
              </a:tr>
              <a:tr h="403005">
                <a:tc>
                  <a:txBody>
                    <a:bodyPr/>
                    <a:lstStyle/>
                    <a:p>
                      <a:endParaRPr lang="en-IE" sz="2000" dirty="0"/>
                    </a:p>
                  </a:txBody>
                  <a:tcPr marL="68044" marR="68044" marT="34022" marB="34022"/>
                </a:tc>
                <a:tc>
                  <a:txBody>
                    <a:bodyPr/>
                    <a:lstStyle/>
                    <a:p>
                      <a:r>
                        <a:rPr lang="en-GB" sz="2000" dirty="0"/>
                        <a:t>Landscaping</a:t>
                      </a:r>
                      <a:endParaRPr lang="en-IE" sz="2000" dirty="0"/>
                    </a:p>
                  </a:txBody>
                  <a:tcPr marL="68044" marR="68044" marT="34022" marB="34022"/>
                </a:tc>
                <a:extLst>
                  <a:ext uri="{0D108BD9-81ED-4DB2-BD59-A6C34878D82A}">
                    <a16:rowId xmlns:a16="http://schemas.microsoft.com/office/drawing/2014/main" val="392215001"/>
                  </a:ext>
                </a:extLst>
              </a:tr>
            </a:tbl>
          </a:graphicData>
        </a:graphic>
      </p:graphicFrame>
    </p:spTree>
    <p:extLst>
      <p:ext uri="{BB962C8B-B14F-4D97-AF65-F5344CB8AC3E}">
        <p14:creationId xmlns:p14="http://schemas.microsoft.com/office/powerpoint/2010/main" val="1178864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D7E35-BD89-83E0-0084-BE4E890A505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767940E-0773-23A5-2D47-7C85735574A6}"/>
              </a:ext>
            </a:extLst>
          </p:cNvPr>
          <p:cNvSpPr txBox="1"/>
          <p:nvPr/>
        </p:nvSpPr>
        <p:spPr>
          <a:xfrm>
            <a:off x="876693" y="2533476"/>
            <a:ext cx="9281098" cy="3447832"/>
          </a:xfrm>
          <a:prstGeom prst="rect">
            <a:avLst/>
          </a:prstGeom>
        </p:spPr>
        <p:txBody>
          <a:bodyPr vert="horz" lIns="91440" tIns="45720" rIns="91440" bIns="45720" rtlCol="0" anchor="t">
            <a:normAutofit/>
          </a:bodyPr>
          <a:lstStyle/>
          <a:p>
            <a:pPr marL="57150">
              <a:lnSpc>
                <a:spcPct val="90000"/>
              </a:lnSpc>
              <a:spcAft>
                <a:spcPts val="600"/>
              </a:spcAft>
            </a:pPr>
            <a:endParaRPr lang="en-US" sz="2400" dirty="0"/>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endParaRPr lang="en-US" sz="2400" dirty="0"/>
          </a:p>
        </p:txBody>
      </p:sp>
      <p:sp>
        <p:nvSpPr>
          <p:cNvPr id="5" name="TextBox 4">
            <a:extLst>
              <a:ext uri="{FF2B5EF4-FFF2-40B4-BE49-F238E27FC236}">
                <a16:creationId xmlns:a16="http://schemas.microsoft.com/office/drawing/2014/main" id="{91961D34-AE50-EF88-CE2B-4AC540FB8CD6}"/>
              </a:ext>
            </a:extLst>
          </p:cNvPr>
          <p:cNvSpPr txBox="1"/>
          <p:nvPr/>
        </p:nvSpPr>
        <p:spPr>
          <a:xfrm>
            <a:off x="927652" y="1243763"/>
            <a:ext cx="10336695" cy="646331"/>
          </a:xfrm>
          <a:prstGeom prst="rect">
            <a:avLst/>
          </a:prstGeom>
          <a:noFill/>
        </p:spPr>
        <p:txBody>
          <a:bodyPr wrap="square" rtlCol="0">
            <a:spAutoFit/>
          </a:bodyPr>
          <a:lstStyle/>
          <a:p>
            <a:endParaRPr lang="en-GB" b="1" dirty="0"/>
          </a:p>
          <a:p>
            <a:endParaRPr lang="en-IE" dirty="0"/>
          </a:p>
        </p:txBody>
      </p:sp>
      <p:graphicFrame>
        <p:nvGraphicFramePr>
          <p:cNvPr id="3" name="Table 2">
            <a:extLst>
              <a:ext uri="{FF2B5EF4-FFF2-40B4-BE49-F238E27FC236}">
                <a16:creationId xmlns:a16="http://schemas.microsoft.com/office/drawing/2014/main" id="{A236049F-3E56-B766-C8E5-B7000F5AD857}"/>
              </a:ext>
            </a:extLst>
          </p:cNvPr>
          <p:cNvGraphicFramePr>
            <a:graphicFrameLocks noGrp="1"/>
          </p:cNvGraphicFramePr>
          <p:nvPr>
            <p:extLst>
              <p:ext uri="{D42A27DB-BD31-4B8C-83A1-F6EECF244321}">
                <p14:modId xmlns:p14="http://schemas.microsoft.com/office/powerpoint/2010/main" val="2322499393"/>
              </p:ext>
            </p:extLst>
          </p:nvPr>
        </p:nvGraphicFramePr>
        <p:xfrm>
          <a:off x="702845" y="748241"/>
          <a:ext cx="10143716" cy="4145280"/>
        </p:xfrm>
        <a:graphic>
          <a:graphicData uri="http://schemas.openxmlformats.org/drawingml/2006/table">
            <a:tbl>
              <a:tblPr firstRow="1" bandRow="1">
                <a:tableStyleId>{5C22544A-7EE6-4342-B048-85BDC9FD1C3A}</a:tableStyleId>
              </a:tblPr>
              <a:tblGrid>
                <a:gridCol w="10143716">
                  <a:extLst>
                    <a:ext uri="{9D8B030D-6E8A-4147-A177-3AD203B41FA5}">
                      <a16:colId xmlns:a16="http://schemas.microsoft.com/office/drawing/2014/main" val="3463723195"/>
                    </a:ext>
                  </a:extLst>
                </a:gridCol>
              </a:tblGrid>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2000" b="1" dirty="0"/>
                        <a:t>Oversight activities of the commission</a:t>
                      </a:r>
                    </a:p>
                    <a:p>
                      <a:endParaRPr lang="en-IE" sz="2000" dirty="0"/>
                    </a:p>
                  </a:txBody>
                  <a:tcPr/>
                </a:tc>
                <a:extLst>
                  <a:ext uri="{0D108BD9-81ED-4DB2-BD59-A6C34878D82A}">
                    <a16:rowId xmlns:a16="http://schemas.microsoft.com/office/drawing/2014/main" val="152488457"/>
                  </a:ext>
                </a:extLst>
              </a:tr>
              <a:tr h="370840">
                <a:tc>
                  <a:txBody>
                    <a:bodyPr/>
                    <a:lstStyle/>
                    <a:p>
                      <a:endParaRPr lang="en-GB" sz="2000" b="1" dirty="0"/>
                    </a:p>
                    <a:p>
                      <a:r>
                        <a:rPr lang="en-GB" sz="2000" dirty="0"/>
                        <a:t>Formal </a:t>
                      </a:r>
                      <a:r>
                        <a:rPr lang="en-GB" sz="2000" b="1" dirty="0"/>
                        <a:t>progress tracker </a:t>
                      </a:r>
                      <a:r>
                        <a:rPr lang="en-GB" sz="2000" dirty="0"/>
                        <a:t>to manage up to 200 concurring tasks</a:t>
                      </a:r>
                    </a:p>
                    <a:p>
                      <a:endParaRPr lang="en-GB" sz="2000" dirty="0"/>
                    </a:p>
                    <a:p>
                      <a:r>
                        <a:rPr lang="en-GB" sz="2000" dirty="0"/>
                        <a:t>Lot leader meetings to discuss </a:t>
                      </a:r>
                      <a:r>
                        <a:rPr lang="en-GB" sz="2000" b="1" dirty="0"/>
                        <a:t>6-week outlook </a:t>
                      </a:r>
                      <a:r>
                        <a:rPr lang="en-GB" sz="2000" dirty="0"/>
                        <a:t>and </a:t>
                      </a:r>
                      <a:r>
                        <a:rPr lang="en-GB" sz="2000" b="1" dirty="0"/>
                        <a:t>potential overlaps/implications</a:t>
                      </a:r>
                    </a:p>
                    <a:p>
                      <a:endParaRPr lang="en-GB" sz="2000" dirty="0"/>
                    </a:p>
                    <a:p>
                      <a:r>
                        <a:rPr lang="en-GB" sz="2000" b="1" dirty="0"/>
                        <a:t>Stakeholder engagement plan</a:t>
                      </a:r>
                      <a:r>
                        <a:rPr lang="en-GB" sz="2000" dirty="0"/>
                        <a:t> for each task set at scoping stage e.g. 50% draft, 90% draft</a:t>
                      </a:r>
                    </a:p>
                    <a:p>
                      <a:endParaRPr lang="en-GB" sz="2000" dirty="0"/>
                    </a:p>
                    <a:p>
                      <a:r>
                        <a:rPr lang="en-GB" sz="2000" b="1" dirty="0"/>
                        <a:t>SIP/CAP/ABP </a:t>
                      </a:r>
                      <a:r>
                        <a:rPr lang="en-GB" sz="2000" dirty="0"/>
                        <a:t>alignment requested up front and collated for easy </a:t>
                      </a:r>
                      <a:r>
                        <a:rPr lang="en-GB" sz="2000" b="1" dirty="0"/>
                        <a:t>reporting</a:t>
                      </a:r>
                    </a:p>
                    <a:p>
                      <a:endParaRPr lang="en-GB" sz="2000" dirty="0"/>
                    </a:p>
                    <a:p>
                      <a:r>
                        <a:rPr lang="en-GB" sz="2000" b="1" dirty="0"/>
                        <a:t>Implications </a:t>
                      </a:r>
                      <a:r>
                        <a:rPr lang="en-GB" sz="2000" dirty="0"/>
                        <a:t>reporting and summary at pre-publication meeting </a:t>
                      </a:r>
                    </a:p>
                    <a:p>
                      <a:endParaRPr lang="en-GB" sz="2000" dirty="0"/>
                    </a:p>
                  </a:txBody>
                  <a:tcPr/>
                </a:tc>
                <a:extLst>
                  <a:ext uri="{0D108BD9-81ED-4DB2-BD59-A6C34878D82A}">
                    <a16:rowId xmlns:a16="http://schemas.microsoft.com/office/drawing/2014/main" val="3793977831"/>
                  </a:ext>
                </a:extLst>
              </a:tr>
            </a:tbl>
          </a:graphicData>
        </a:graphic>
      </p:graphicFrame>
    </p:spTree>
    <p:extLst>
      <p:ext uri="{BB962C8B-B14F-4D97-AF65-F5344CB8AC3E}">
        <p14:creationId xmlns:p14="http://schemas.microsoft.com/office/powerpoint/2010/main" val="83388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D80360-5E8F-49E2-863D-43A3D7FC28A8}"/>
              </a:ext>
            </a:extLst>
          </p:cNvPr>
          <p:cNvSpPr>
            <a:spLocks noGrp="1"/>
          </p:cNvSpPr>
          <p:nvPr>
            <p:ph type="title"/>
          </p:nvPr>
        </p:nvSpPr>
        <p:spPr/>
        <p:txBody>
          <a:bodyPr>
            <a:normAutofit fontScale="90000"/>
          </a:bodyPr>
          <a:lstStyle/>
          <a:p>
            <a:r>
              <a:rPr lang="en-GB" dirty="0"/>
              <a:t>Doc Number xx-xxx-</a:t>
            </a:r>
            <a:r>
              <a:rPr lang="en-GB" dirty="0" err="1"/>
              <a:t>xxxxx</a:t>
            </a:r>
            <a:endParaRPr lang="en-GB" dirty="0"/>
          </a:p>
        </p:txBody>
      </p:sp>
      <p:sp>
        <p:nvSpPr>
          <p:cNvPr id="7" name="Subtitle 6">
            <a:extLst>
              <a:ext uri="{FF2B5EF4-FFF2-40B4-BE49-F238E27FC236}">
                <a16:creationId xmlns:a16="http://schemas.microsoft.com/office/drawing/2014/main" id="{523B70E0-20E0-4FC7-AEAB-2E7A4D3BACE0}"/>
              </a:ext>
            </a:extLst>
          </p:cNvPr>
          <p:cNvSpPr>
            <a:spLocks noGrp="1"/>
          </p:cNvSpPr>
          <p:nvPr>
            <p:ph type="subTitle" idx="1"/>
          </p:nvPr>
        </p:nvSpPr>
        <p:spPr>
          <a:xfrm>
            <a:off x="751411" y="3081627"/>
            <a:ext cx="9021762" cy="387798"/>
          </a:xfrm>
        </p:spPr>
        <p:txBody>
          <a:bodyPr/>
          <a:lstStyle/>
          <a:p>
            <a:r>
              <a:rPr lang="en-GB" sz="4000" dirty="0"/>
              <a:t>Doc Title</a:t>
            </a:r>
          </a:p>
          <a:p>
            <a:r>
              <a:rPr lang="en-GB" sz="1800" dirty="0"/>
              <a:t>Work Package No. (if applicable)</a:t>
            </a:r>
          </a:p>
        </p:txBody>
      </p:sp>
      <p:sp>
        <p:nvSpPr>
          <p:cNvPr id="8" name="Text Placeholder 7">
            <a:extLst>
              <a:ext uri="{FF2B5EF4-FFF2-40B4-BE49-F238E27FC236}">
                <a16:creationId xmlns:a16="http://schemas.microsoft.com/office/drawing/2014/main" id="{469CE000-D252-4720-B687-D48D78397974}"/>
              </a:ext>
            </a:extLst>
          </p:cNvPr>
          <p:cNvSpPr>
            <a:spLocks noGrp="1"/>
          </p:cNvSpPr>
          <p:nvPr>
            <p:ph type="body" sz="quarter" idx="22"/>
          </p:nvPr>
        </p:nvSpPr>
        <p:spPr/>
        <p:txBody>
          <a:bodyPr/>
          <a:lstStyle/>
          <a:p>
            <a:endParaRPr lang="en-GB"/>
          </a:p>
        </p:txBody>
      </p:sp>
      <p:sp>
        <p:nvSpPr>
          <p:cNvPr id="9" name="Text Placeholder 8">
            <a:extLst>
              <a:ext uri="{FF2B5EF4-FFF2-40B4-BE49-F238E27FC236}">
                <a16:creationId xmlns:a16="http://schemas.microsoft.com/office/drawing/2014/main" id="{E8F92EAF-25B4-46B2-9A3C-085A834B1347}"/>
              </a:ext>
            </a:extLst>
          </p:cNvPr>
          <p:cNvSpPr>
            <a:spLocks noGrp="1"/>
          </p:cNvSpPr>
          <p:nvPr>
            <p:ph type="body" sz="quarter" idx="23"/>
          </p:nvPr>
        </p:nvSpPr>
        <p:spPr/>
        <p:txBody>
          <a:bodyPr/>
          <a:lstStyle/>
          <a:p>
            <a:r>
              <a:rPr lang="en-GB" dirty="0"/>
              <a:t>DD MMM YYYY</a:t>
            </a:r>
          </a:p>
        </p:txBody>
      </p:sp>
      <p:pic>
        <p:nvPicPr>
          <p:cNvPr id="2" name="Picture 1">
            <a:extLst>
              <a:ext uri="{FF2B5EF4-FFF2-40B4-BE49-F238E27FC236}">
                <a16:creationId xmlns:a16="http://schemas.microsoft.com/office/drawing/2014/main" id="{C0D4263D-0076-C083-66ED-D2AED766EF06}"/>
              </a:ext>
            </a:extLst>
          </p:cNvPr>
          <p:cNvPicPr>
            <a:picLocks noChangeAspect="1"/>
          </p:cNvPicPr>
          <p:nvPr/>
        </p:nvPicPr>
        <p:blipFill>
          <a:blip r:embed="rId5"/>
          <a:stretch>
            <a:fillRect/>
          </a:stretch>
        </p:blipFill>
        <p:spPr>
          <a:xfrm>
            <a:off x="10729935" y="253909"/>
            <a:ext cx="1081653" cy="600918"/>
          </a:xfrm>
          <a:prstGeom prst="rect">
            <a:avLst/>
          </a:prstGeom>
        </p:spPr>
      </p:pic>
      <p:sp>
        <p:nvSpPr>
          <p:cNvPr id="3" name="Title 1">
            <a:extLst>
              <a:ext uri="{FF2B5EF4-FFF2-40B4-BE49-F238E27FC236}">
                <a16:creationId xmlns:a16="http://schemas.microsoft.com/office/drawing/2014/main" id="{AB2F1049-26C6-C673-3ADF-8B56DE2FCE8B}"/>
              </a:ext>
            </a:extLst>
          </p:cNvPr>
          <p:cNvSpPr txBox="1">
            <a:spLocks/>
          </p:cNvSpPr>
          <p:nvPr/>
        </p:nvSpPr>
        <p:spPr>
          <a:xfrm>
            <a:off x="658811" y="657225"/>
            <a:ext cx="9021764" cy="53280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en-GB" b="1" dirty="0"/>
              <a:t>Pre-publication Meeting – Presentation Template</a:t>
            </a:r>
          </a:p>
        </p:txBody>
      </p:sp>
      <p:sp>
        <p:nvSpPr>
          <p:cNvPr id="10" name="Rectangle: Rounded Corners 9">
            <a:extLst>
              <a:ext uri="{FF2B5EF4-FFF2-40B4-BE49-F238E27FC236}">
                <a16:creationId xmlns:a16="http://schemas.microsoft.com/office/drawing/2014/main" id="{AA0CE838-A6C1-4DFC-8DDC-E46A0FE9A467}"/>
              </a:ext>
            </a:extLst>
          </p:cNvPr>
          <p:cNvSpPr/>
          <p:nvPr/>
        </p:nvSpPr>
        <p:spPr>
          <a:xfrm>
            <a:off x="6354066" y="2246242"/>
            <a:ext cx="4946374" cy="3867219"/>
          </a:xfrm>
          <a:prstGeom prst="roundRect">
            <a:avLst/>
          </a:prstGeom>
          <a:effectLst>
            <a:glow rad="1397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r>
              <a:rPr lang="en-GB" sz="2400" dirty="0">
                <a:solidFill>
                  <a:srgbClr val="000000"/>
                </a:solidFill>
                <a:latin typeface="Times New Roman"/>
              </a:rPr>
              <a:t>What has changed</a:t>
            </a:r>
          </a:p>
          <a:p>
            <a:endParaRPr lang="en-GB" sz="2400" dirty="0">
              <a:solidFill>
                <a:srgbClr val="000000"/>
              </a:solidFill>
              <a:latin typeface="Times New Roman"/>
            </a:endParaRPr>
          </a:p>
          <a:p>
            <a:r>
              <a:rPr lang="en-GB" sz="2400" dirty="0">
                <a:solidFill>
                  <a:srgbClr val="000000"/>
                </a:solidFill>
                <a:latin typeface="Times New Roman"/>
              </a:rPr>
              <a:t>Reasons for Update / New Doc</a:t>
            </a:r>
          </a:p>
          <a:p>
            <a:endParaRPr lang="en-GB" sz="2400" dirty="0">
              <a:solidFill>
                <a:srgbClr val="000000"/>
              </a:solidFill>
              <a:latin typeface="Times New Roman"/>
            </a:endParaRPr>
          </a:p>
          <a:p>
            <a:r>
              <a:rPr lang="en-GB" sz="2400" dirty="0">
                <a:solidFill>
                  <a:srgbClr val="000000"/>
                </a:solidFill>
                <a:latin typeface="Times New Roman"/>
              </a:rPr>
              <a:t>Benefits</a:t>
            </a:r>
          </a:p>
          <a:p>
            <a:endParaRPr lang="en-GB" sz="2400" dirty="0">
              <a:solidFill>
                <a:srgbClr val="000000"/>
              </a:solidFill>
              <a:latin typeface="Times New Roman"/>
            </a:endParaRPr>
          </a:p>
          <a:p>
            <a:r>
              <a:rPr lang="en-GB" sz="2400" dirty="0">
                <a:solidFill>
                  <a:srgbClr val="000000"/>
                </a:solidFill>
                <a:latin typeface="Times New Roman"/>
              </a:rPr>
              <a:t>What consultation has taken place</a:t>
            </a:r>
          </a:p>
          <a:p>
            <a:endParaRPr lang="en-GB" sz="2400" dirty="0">
              <a:solidFill>
                <a:srgbClr val="000000"/>
              </a:solidFill>
              <a:latin typeface="Times New Roman"/>
            </a:endParaRPr>
          </a:p>
          <a:p>
            <a:r>
              <a:rPr lang="en-GB" sz="2400" dirty="0">
                <a:solidFill>
                  <a:srgbClr val="000000"/>
                </a:solidFill>
                <a:latin typeface="Times New Roman"/>
              </a:rPr>
              <a:t>Implications on projects</a:t>
            </a:r>
            <a:endParaRPr lang="en-IE" sz="2400" dirty="0"/>
          </a:p>
        </p:txBody>
      </p:sp>
    </p:spTree>
    <p:custDataLst>
      <p:custData r:id="rId1"/>
      <p:custData r:id="rId2"/>
    </p:custDataLst>
    <p:extLst>
      <p:ext uri="{BB962C8B-B14F-4D97-AF65-F5344CB8AC3E}">
        <p14:creationId xmlns:p14="http://schemas.microsoft.com/office/powerpoint/2010/main" val="1379531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623C4D-9E57-7FEB-C278-A9BEEDEA8623}"/>
              </a:ext>
            </a:extLst>
          </p:cNvPr>
          <p:cNvSpPr txBox="1"/>
          <p:nvPr/>
        </p:nvSpPr>
        <p:spPr>
          <a:xfrm>
            <a:off x="952500" y="1409700"/>
            <a:ext cx="102870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Pavement design and maintenance contributing to a circular economy </a:t>
            </a:r>
            <a:endParaRPr lang="en-US"/>
          </a:p>
          <a:p>
            <a:pPr marL="285750" indent="-285750">
              <a:buFont typeface="Arial"/>
              <a:buChar char="•"/>
            </a:pPr>
            <a:endParaRPr lang="en-US" dirty="0"/>
          </a:p>
          <a:p>
            <a:pPr marL="285750" indent="-285750">
              <a:buFont typeface="Arial"/>
              <a:buChar char="•"/>
            </a:pPr>
            <a:r>
              <a:rPr lang="en-US" dirty="0"/>
              <a:t>Updates to the carbon tool user guide and road emissions model contributing to </a:t>
            </a:r>
            <a:r>
              <a:rPr lang="en-US" dirty="0" err="1"/>
              <a:t>decarbonisation</a:t>
            </a:r>
            <a:endParaRPr lang="en-US" dirty="0" err="1">
              <a:ea typeface="Calibri"/>
              <a:cs typeface="Calibri"/>
            </a:endParaRPr>
          </a:p>
          <a:p>
            <a:pPr marL="285750" indent="-285750">
              <a:buFont typeface="Arial"/>
              <a:buChar char="•"/>
            </a:pPr>
            <a:endParaRPr lang="en-US">
              <a:ea typeface="Calibri" panose="020F0502020204030204"/>
              <a:cs typeface="Calibri" panose="020F0502020204030204"/>
            </a:endParaRPr>
          </a:p>
          <a:p>
            <a:pPr marL="285750" indent="-285750">
              <a:buFont typeface="Arial"/>
              <a:buChar char="•"/>
            </a:pPr>
            <a:r>
              <a:rPr lang="en-US" dirty="0"/>
              <a:t>Update to the cultural heritage impact assessments contributing to social value </a:t>
            </a:r>
            <a:endParaRPr lang="en-US" dirty="0">
              <a:ea typeface="Calibri" panose="020F0502020204030204"/>
              <a:cs typeface="Calibri" panose="020F0502020204030204"/>
            </a:endParaRPr>
          </a:p>
          <a:p>
            <a:pPr marL="285750" indent="-285750">
              <a:buFont typeface="Arial"/>
              <a:buChar char="•"/>
            </a:pPr>
            <a:endParaRPr lang="en-US" dirty="0">
              <a:ea typeface="Calibri" panose="020F0502020204030204"/>
              <a:cs typeface="Calibri" panose="020F0502020204030204"/>
            </a:endParaRPr>
          </a:p>
          <a:p>
            <a:pPr marL="285750" indent="-285750">
              <a:buFont typeface="Arial"/>
              <a:buChar char="•"/>
            </a:pPr>
            <a:r>
              <a:rPr lang="en-US" dirty="0"/>
              <a:t>Updates to the PAG’s in appraising projects in a more sustainable way</a:t>
            </a:r>
            <a:endParaRPr lang="en-US" dirty="0">
              <a:ea typeface="Calibri" panose="020F0502020204030204"/>
              <a:cs typeface="Calibri" panose="020F0502020204030204"/>
            </a:endParaRPr>
          </a:p>
          <a:p>
            <a:pPr marL="285750" indent="-285750">
              <a:buFont typeface="Arial"/>
              <a:buChar char="•"/>
            </a:pPr>
            <a:endParaRPr lang="en-US" dirty="0"/>
          </a:p>
          <a:p>
            <a:pPr marL="285750" indent="-285750">
              <a:buFont typeface="Arial"/>
              <a:buChar char="•"/>
            </a:pPr>
            <a:r>
              <a:rPr lang="en-US" dirty="0"/>
              <a:t>Publication of the research reports of noise monitoring and correction factors contributing to environmental and social actions </a:t>
            </a:r>
            <a:endParaRPr lang="en-US">
              <a:ea typeface="Calibri" panose="020F0502020204030204"/>
              <a:cs typeface="Calibri" panose="020F0502020204030204"/>
            </a:endParaRPr>
          </a:p>
          <a:p>
            <a:pPr marL="285750" indent="-285750">
              <a:buFont typeface="Arial"/>
              <a:buChar char="•"/>
            </a:pPr>
            <a:endParaRPr lang="en-US" dirty="0"/>
          </a:p>
          <a:p>
            <a:pPr marL="285750" indent="-285750">
              <a:buFont typeface="Arial"/>
              <a:buChar char="•"/>
            </a:pPr>
            <a:r>
              <a:rPr lang="en-US" dirty="0"/>
              <a:t>New guidelines for soft landscaping in urban transport environments  </a:t>
            </a:r>
            <a:endParaRPr lang="en-US" dirty="0">
              <a:ea typeface="Calibri" panose="020F0502020204030204"/>
              <a:cs typeface="Calibri" panose="020F0502020204030204"/>
            </a:endParaRPr>
          </a:p>
          <a:p>
            <a:pPr marL="285750" indent="-285750">
              <a:buFont typeface="Arial"/>
              <a:buChar char="•"/>
            </a:pPr>
            <a:endParaRPr lang="en-US" dirty="0">
              <a:ea typeface="Calibri" panose="020F0502020204030204"/>
              <a:cs typeface="Calibri" panose="020F0502020204030204"/>
            </a:endParaRPr>
          </a:p>
          <a:p>
            <a:pPr marL="285750" indent="-285750">
              <a:buFont typeface="Arial"/>
              <a:buChar char="•"/>
            </a:pPr>
            <a:r>
              <a:rPr lang="en-US" dirty="0"/>
              <a:t>Updated earthworks guidance and specifications contributing to better use of natural resources </a:t>
            </a:r>
            <a:endParaRPr lang="en-US">
              <a:ea typeface="Calibri" panose="020F0502020204030204"/>
              <a:cs typeface="Calibri" panose="020F0502020204030204"/>
            </a:endParaRPr>
          </a:p>
          <a:p>
            <a:pPr marL="285750" indent="-285750">
              <a:buFont typeface="Arial"/>
              <a:buChar char="•"/>
            </a:pPr>
            <a:endParaRPr lang="en-US" dirty="0"/>
          </a:p>
          <a:p>
            <a:pPr marL="285750" indent="-285750">
              <a:buFont typeface="Arial"/>
              <a:buChar char="•"/>
            </a:pPr>
            <a:r>
              <a:rPr lang="en-US" dirty="0"/>
              <a:t>New standard on population and human health contributing to social value</a:t>
            </a:r>
            <a:endParaRPr lang="en-US" dirty="0">
              <a:ea typeface="Calibri"/>
              <a:cs typeface="Calibri"/>
            </a:endParaRPr>
          </a:p>
        </p:txBody>
      </p:sp>
      <p:sp>
        <p:nvSpPr>
          <p:cNvPr id="5" name="TextBox 4">
            <a:extLst>
              <a:ext uri="{FF2B5EF4-FFF2-40B4-BE49-F238E27FC236}">
                <a16:creationId xmlns:a16="http://schemas.microsoft.com/office/drawing/2014/main" id="{8AA7FB06-9A55-C0F0-624C-46348344684B}"/>
              </a:ext>
            </a:extLst>
          </p:cNvPr>
          <p:cNvSpPr txBox="1"/>
          <p:nvPr/>
        </p:nvSpPr>
        <p:spPr>
          <a:xfrm>
            <a:off x="876693" y="-448466"/>
            <a:ext cx="10368191" cy="16162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latin typeface="+mj-lt"/>
                <a:ea typeface="+mj-ea"/>
                <a:cs typeface="+mj-cs"/>
              </a:rPr>
              <a:t>Summary of TII Standards and Technical Documents from 2024 contributing to sustainability</a:t>
            </a:r>
            <a:endParaRPr lang="en-US" sz="3200" b="1" kern="1200" dirty="0">
              <a:latin typeface="+mj-lt"/>
              <a:ea typeface="+mj-ea"/>
              <a:cs typeface="+mj-cs"/>
            </a:endParaRPr>
          </a:p>
        </p:txBody>
      </p:sp>
    </p:spTree>
    <p:extLst>
      <p:ext uri="{BB962C8B-B14F-4D97-AF65-F5344CB8AC3E}">
        <p14:creationId xmlns:p14="http://schemas.microsoft.com/office/powerpoint/2010/main" val="3976438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226C66-D129-E5A1-4F6E-53A686D09A92}"/>
              </a:ext>
            </a:extLst>
          </p:cNvPr>
          <p:cNvPicPr>
            <a:picLocks noChangeAspect="1"/>
          </p:cNvPicPr>
          <p:nvPr/>
        </p:nvPicPr>
        <p:blipFill>
          <a:blip r:embed="rId2"/>
          <a:stretch>
            <a:fillRect/>
          </a:stretch>
        </p:blipFill>
        <p:spPr>
          <a:xfrm>
            <a:off x="718093" y="940770"/>
            <a:ext cx="4803199" cy="4742399"/>
          </a:xfrm>
          <a:prstGeom prst="rect">
            <a:avLst/>
          </a:prstGeom>
        </p:spPr>
      </p:pic>
      <p:sp>
        <p:nvSpPr>
          <p:cNvPr id="4" name="Rectangle: Rounded Corners 3">
            <a:extLst>
              <a:ext uri="{FF2B5EF4-FFF2-40B4-BE49-F238E27FC236}">
                <a16:creationId xmlns:a16="http://schemas.microsoft.com/office/drawing/2014/main" id="{F55AEA2C-4EAA-287B-00A1-6BA805C2505C}"/>
              </a:ext>
            </a:extLst>
          </p:cNvPr>
          <p:cNvSpPr/>
          <p:nvPr/>
        </p:nvSpPr>
        <p:spPr>
          <a:xfrm>
            <a:off x="6325565" y="2974693"/>
            <a:ext cx="2968906" cy="1238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Safety</a:t>
            </a:r>
            <a:endParaRPr lang="en-IE" dirty="0"/>
          </a:p>
        </p:txBody>
      </p:sp>
      <p:sp>
        <p:nvSpPr>
          <p:cNvPr id="7" name="Rectangle: Rounded Corners 6">
            <a:extLst>
              <a:ext uri="{FF2B5EF4-FFF2-40B4-BE49-F238E27FC236}">
                <a16:creationId xmlns:a16="http://schemas.microsoft.com/office/drawing/2014/main" id="{7DE4A3EA-81D9-4D1C-FFFC-AD565EBB0050}"/>
              </a:ext>
            </a:extLst>
          </p:cNvPr>
          <p:cNvSpPr/>
          <p:nvPr/>
        </p:nvSpPr>
        <p:spPr>
          <a:xfrm>
            <a:off x="6325565" y="4511354"/>
            <a:ext cx="2968906" cy="123849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t>Climate</a:t>
            </a:r>
            <a:endParaRPr lang="en-IE" dirty="0"/>
          </a:p>
        </p:txBody>
      </p:sp>
      <p:sp>
        <p:nvSpPr>
          <p:cNvPr id="8" name="Rectangle: Rounded Corners 7">
            <a:extLst>
              <a:ext uri="{FF2B5EF4-FFF2-40B4-BE49-F238E27FC236}">
                <a16:creationId xmlns:a16="http://schemas.microsoft.com/office/drawing/2014/main" id="{D495F905-9259-1271-574E-D22BBDCD000F}"/>
              </a:ext>
            </a:extLst>
          </p:cNvPr>
          <p:cNvSpPr/>
          <p:nvPr/>
        </p:nvSpPr>
        <p:spPr>
          <a:xfrm>
            <a:off x="6325565" y="1438032"/>
            <a:ext cx="2968906" cy="1238491"/>
          </a:xfrm>
          <a:prstGeom prst="roundRect">
            <a:avLst/>
          </a:prstGeom>
          <a:solidFill>
            <a:srgbClr val="742F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Mobility</a:t>
            </a:r>
            <a:endParaRPr lang="en-IE" dirty="0"/>
          </a:p>
        </p:txBody>
      </p:sp>
      <p:sp>
        <p:nvSpPr>
          <p:cNvPr id="10" name="TextBox 9">
            <a:extLst>
              <a:ext uri="{FF2B5EF4-FFF2-40B4-BE49-F238E27FC236}">
                <a16:creationId xmlns:a16="http://schemas.microsoft.com/office/drawing/2014/main" id="{C8501F3D-15EB-9905-7213-31359EC84C67}"/>
              </a:ext>
            </a:extLst>
          </p:cNvPr>
          <p:cNvSpPr txBox="1"/>
          <p:nvPr/>
        </p:nvSpPr>
        <p:spPr>
          <a:xfrm>
            <a:off x="1053548" y="347870"/>
            <a:ext cx="8358808" cy="369332"/>
          </a:xfrm>
          <a:prstGeom prst="rect">
            <a:avLst/>
          </a:prstGeom>
          <a:noFill/>
        </p:spPr>
        <p:txBody>
          <a:bodyPr wrap="square" rtlCol="0">
            <a:spAutoFit/>
          </a:bodyPr>
          <a:lstStyle/>
          <a:p>
            <a:r>
              <a:rPr lang="en-GB" dirty="0"/>
              <a:t>Core themes for 2025 standards and tech documents</a:t>
            </a:r>
            <a:endParaRPr lang="en-IE" dirty="0"/>
          </a:p>
        </p:txBody>
      </p:sp>
    </p:spTree>
    <p:extLst>
      <p:ext uri="{BB962C8B-B14F-4D97-AF65-F5344CB8AC3E}">
        <p14:creationId xmlns:p14="http://schemas.microsoft.com/office/powerpoint/2010/main" val="214968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CA9B1-F6F7-E038-1BB4-45197D14593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939DA43-BE50-C183-4BFF-6350C6A194DD}"/>
              </a:ext>
            </a:extLst>
          </p:cNvPr>
          <p:cNvSpPr/>
          <p:nvPr/>
        </p:nvSpPr>
        <p:spPr>
          <a:xfrm>
            <a:off x="5331653" y="2974693"/>
            <a:ext cx="2968906" cy="1238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Divided roads</a:t>
            </a:r>
          </a:p>
          <a:p>
            <a:pPr algn="ctr"/>
            <a:r>
              <a:rPr lang="en-GB" dirty="0"/>
              <a:t>Air, noise and water quality</a:t>
            </a:r>
          </a:p>
          <a:p>
            <a:pPr algn="ctr"/>
            <a:r>
              <a:rPr lang="en-GB" dirty="0"/>
              <a:t>Passive safety of signs</a:t>
            </a:r>
          </a:p>
          <a:p>
            <a:pPr algn="ctr"/>
            <a:r>
              <a:rPr lang="en-GB" dirty="0"/>
              <a:t>Abnormal loads</a:t>
            </a:r>
            <a:endParaRPr lang="en-IE" dirty="0"/>
          </a:p>
        </p:txBody>
      </p:sp>
      <p:sp>
        <p:nvSpPr>
          <p:cNvPr id="7" name="Rectangle: Rounded Corners 6">
            <a:extLst>
              <a:ext uri="{FF2B5EF4-FFF2-40B4-BE49-F238E27FC236}">
                <a16:creationId xmlns:a16="http://schemas.microsoft.com/office/drawing/2014/main" id="{6C1114F5-88FE-8F43-2A2E-7B7922082E10}"/>
              </a:ext>
            </a:extLst>
          </p:cNvPr>
          <p:cNvSpPr/>
          <p:nvPr/>
        </p:nvSpPr>
        <p:spPr>
          <a:xfrm>
            <a:off x="5331653" y="4511354"/>
            <a:ext cx="2968906" cy="123849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t>Pavement decarbonisation</a:t>
            </a:r>
          </a:p>
          <a:p>
            <a:pPr algn="ctr"/>
            <a:r>
              <a:rPr lang="en-GB" dirty="0"/>
              <a:t>Signs and lines trial of sustainable products</a:t>
            </a:r>
          </a:p>
          <a:p>
            <a:pPr algn="ctr"/>
            <a:r>
              <a:rPr lang="en-GB" dirty="0"/>
              <a:t>Biodiversity</a:t>
            </a:r>
          </a:p>
        </p:txBody>
      </p:sp>
      <p:sp>
        <p:nvSpPr>
          <p:cNvPr id="8" name="Rectangle: Rounded Corners 7">
            <a:extLst>
              <a:ext uri="{FF2B5EF4-FFF2-40B4-BE49-F238E27FC236}">
                <a16:creationId xmlns:a16="http://schemas.microsoft.com/office/drawing/2014/main" id="{EA73C773-786B-31AF-753E-0D64602829C8}"/>
              </a:ext>
            </a:extLst>
          </p:cNvPr>
          <p:cNvSpPr/>
          <p:nvPr/>
        </p:nvSpPr>
        <p:spPr>
          <a:xfrm>
            <a:off x="5331653" y="1438032"/>
            <a:ext cx="2968906" cy="1238491"/>
          </a:xfrm>
          <a:prstGeom prst="roundRect">
            <a:avLst/>
          </a:prstGeom>
          <a:solidFill>
            <a:srgbClr val="742F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Contract docs</a:t>
            </a:r>
          </a:p>
          <a:p>
            <a:pPr algn="ctr"/>
            <a:r>
              <a:rPr lang="en-GB" dirty="0"/>
              <a:t>Geo Asset management</a:t>
            </a:r>
          </a:p>
          <a:p>
            <a:pPr algn="ctr"/>
            <a:r>
              <a:rPr lang="en-GB" dirty="0"/>
              <a:t>Drainage</a:t>
            </a:r>
            <a:endParaRPr lang="en-IE" dirty="0"/>
          </a:p>
        </p:txBody>
      </p:sp>
      <p:sp>
        <p:nvSpPr>
          <p:cNvPr id="12" name="Rectangle: Rounded Corners 11">
            <a:extLst>
              <a:ext uri="{FF2B5EF4-FFF2-40B4-BE49-F238E27FC236}">
                <a16:creationId xmlns:a16="http://schemas.microsoft.com/office/drawing/2014/main" id="{7E31D5B5-9A48-5D7C-F038-17446C6DC0C7}"/>
              </a:ext>
            </a:extLst>
          </p:cNvPr>
          <p:cNvSpPr/>
          <p:nvPr/>
        </p:nvSpPr>
        <p:spPr>
          <a:xfrm>
            <a:off x="1762370" y="1440365"/>
            <a:ext cx="2968906" cy="1238491"/>
          </a:xfrm>
          <a:prstGeom prst="roundRect">
            <a:avLst/>
          </a:prstGeom>
          <a:solidFill>
            <a:srgbClr val="742F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Mobility infrastructure</a:t>
            </a:r>
            <a:endParaRPr lang="en-IE" dirty="0"/>
          </a:p>
        </p:txBody>
      </p:sp>
      <p:sp>
        <p:nvSpPr>
          <p:cNvPr id="13" name="Rectangle: Rounded Corners 12">
            <a:extLst>
              <a:ext uri="{FF2B5EF4-FFF2-40B4-BE49-F238E27FC236}">
                <a16:creationId xmlns:a16="http://schemas.microsoft.com/office/drawing/2014/main" id="{28FB8A69-C4CA-5E7E-64F0-B3E9CB7753BD}"/>
              </a:ext>
            </a:extLst>
          </p:cNvPr>
          <p:cNvSpPr/>
          <p:nvPr/>
        </p:nvSpPr>
        <p:spPr>
          <a:xfrm>
            <a:off x="1745176" y="2948666"/>
            <a:ext cx="2968906" cy="1238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Safety</a:t>
            </a:r>
            <a:endParaRPr lang="en-IE" dirty="0"/>
          </a:p>
        </p:txBody>
      </p:sp>
      <p:sp>
        <p:nvSpPr>
          <p:cNvPr id="14" name="Rectangle: Rounded Corners 13">
            <a:extLst>
              <a:ext uri="{FF2B5EF4-FFF2-40B4-BE49-F238E27FC236}">
                <a16:creationId xmlns:a16="http://schemas.microsoft.com/office/drawing/2014/main" id="{3EF05BA0-330F-1276-22AF-5E533F94C24C}"/>
              </a:ext>
            </a:extLst>
          </p:cNvPr>
          <p:cNvSpPr/>
          <p:nvPr/>
        </p:nvSpPr>
        <p:spPr>
          <a:xfrm>
            <a:off x="1745176" y="4511354"/>
            <a:ext cx="2968906" cy="123849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t>Climate</a:t>
            </a:r>
            <a:endParaRPr lang="en-IE" dirty="0"/>
          </a:p>
        </p:txBody>
      </p:sp>
      <p:sp>
        <p:nvSpPr>
          <p:cNvPr id="15" name="Rectangle: Rounded Corners 14">
            <a:extLst>
              <a:ext uri="{FF2B5EF4-FFF2-40B4-BE49-F238E27FC236}">
                <a16:creationId xmlns:a16="http://schemas.microsoft.com/office/drawing/2014/main" id="{8841D9DD-6E79-362B-D88E-A9B727A23030}"/>
              </a:ext>
            </a:extLst>
          </p:cNvPr>
          <p:cNvSpPr/>
          <p:nvPr/>
        </p:nvSpPr>
        <p:spPr>
          <a:xfrm>
            <a:off x="8746435" y="1438032"/>
            <a:ext cx="1710813" cy="4311813"/>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Innovation and data</a:t>
            </a:r>
            <a:endParaRPr lang="en-IE" dirty="0"/>
          </a:p>
        </p:txBody>
      </p:sp>
      <p:sp>
        <p:nvSpPr>
          <p:cNvPr id="16" name="TextBox 15">
            <a:extLst>
              <a:ext uri="{FF2B5EF4-FFF2-40B4-BE49-F238E27FC236}">
                <a16:creationId xmlns:a16="http://schemas.microsoft.com/office/drawing/2014/main" id="{ADD97C80-B173-D937-C5BC-965022581806}"/>
              </a:ext>
            </a:extLst>
          </p:cNvPr>
          <p:cNvSpPr txBox="1"/>
          <p:nvPr/>
        </p:nvSpPr>
        <p:spPr>
          <a:xfrm>
            <a:off x="1152249" y="487018"/>
            <a:ext cx="8358808" cy="369332"/>
          </a:xfrm>
          <a:prstGeom prst="rect">
            <a:avLst/>
          </a:prstGeom>
          <a:noFill/>
        </p:spPr>
        <p:txBody>
          <a:bodyPr wrap="square" rtlCol="0">
            <a:spAutoFit/>
          </a:bodyPr>
          <a:lstStyle/>
          <a:p>
            <a:r>
              <a:rPr lang="en-GB" dirty="0"/>
              <a:t>Task alignment with core themes for 2025 standards and tech documents</a:t>
            </a:r>
            <a:endParaRPr lang="en-IE" dirty="0"/>
          </a:p>
        </p:txBody>
      </p:sp>
    </p:spTree>
    <p:extLst>
      <p:ext uri="{BB962C8B-B14F-4D97-AF65-F5344CB8AC3E}">
        <p14:creationId xmlns:p14="http://schemas.microsoft.com/office/powerpoint/2010/main" val="3072893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21E25-E9E8-D3F8-2EA1-3C41232E276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98AFB7F-6499-0419-F082-A0C85ACCC35F}"/>
              </a:ext>
            </a:extLst>
          </p:cNvPr>
          <p:cNvSpPr txBox="1"/>
          <p:nvPr/>
        </p:nvSpPr>
        <p:spPr>
          <a:xfrm>
            <a:off x="833600" y="163171"/>
            <a:ext cx="3455821" cy="16162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1200" dirty="0">
                <a:solidFill>
                  <a:schemeClr val="tx1"/>
                </a:solidFill>
                <a:latin typeface="+mj-lt"/>
                <a:ea typeface="+mj-ea"/>
                <a:cs typeface="+mj-cs"/>
              </a:rPr>
              <a:t>Focus for next 12 months by lot</a:t>
            </a:r>
          </a:p>
        </p:txBody>
      </p:sp>
      <p:pic>
        <p:nvPicPr>
          <p:cNvPr id="3" name="Picture 2">
            <a:extLst>
              <a:ext uri="{FF2B5EF4-FFF2-40B4-BE49-F238E27FC236}">
                <a16:creationId xmlns:a16="http://schemas.microsoft.com/office/drawing/2014/main" id="{E6E35671-EEEF-A181-5930-D00CF5D095EA}"/>
              </a:ext>
            </a:extLst>
          </p:cNvPr>
          <p:cNvPicPr>
            <a:picLocks noChangeAspect="1"/>
          </p:cNvPicPr>
          <p:nvPr/>
        </p:nvPicPr>
        <p:blipFill>
          <a:blip r:embed="rId2"/>
          <a:stretch>
            <a:fillRect/>
          </a:stretch>
        </p:blipFill>
        <p:spPr>
          <a:xfrm>
            <a:off x="5202580" y="741390"/>
            <a:ext cx="6389346" cy="5319131"/>
          </a:xfrm>
          <a:prstGeom prst="rect">
            <a:avLst/>
          </a:prstGeom>
        </p:spPr>
      </p:pic>
      <p:sp>
        <p:nvSpPr>
          <p:cNvPr id="5" name="Rectangle 4">
            <a:extLst>
              <a:ext uri="{FF2B5EF4-FFF2-40B4-BE49-F238E27FC236}">
                <a16:creationId xmlns:a16="http://schemas.microsoft.com/office/drawing/2014/main" id="{61358A8D-B5A5-4329-A4A4-C596752EEEA0}"/>
              </a:ext>
            </a:extLst>
          </p:cNvPr>
          <p:cNvSpPr/>
          <p:nvPr/>
        </p:nvSpPr>
        <p:spPr>
          <a:xfrm>
            <a:off x="9954793" y="1171126"/>
            <a:ext cx="1710813" cy="899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Abnormal loads</a:t>
            </a:r>
          </a:p>
          <a:p>
            <a:pPr algn="ctr"/>
            <a:r>
              <a:rPr lang="en-GB" dirty="0"/>
              <a:t>Geo asset management </a:t>
            </a:r>
            <a:endParaRPr lang="en-IE" dirty="0"/>
          </a:p>
        </p:txBody>
      </p:sp>
      <p:sp>
        <p:nvSpPr>
          <p:cNvPr id="4" name="Rectangle 3">
            <a:extLst>
              <a:ext uri="{FF2B5EF4-FFF2-40B4-BE49-F238E27FC236}">
                <a16:creationId xmlns:a16="http://schemas.microsoft.com/office/drawing/2014/main" id="{90723AD9-AD1F-8640-4FB8-20E4955F5FCB}"/>
              </a:ext>
            </a:extLst>
          </p:cNvPr>
          <p:cNvSpPr/>
          <p:nvPr/>
        </p:nvSpPr>
        <p:spPr>
          <a:xfrm>
            <a:off x="4474029" y="219259"/>
            <a:ext cx="3104657" cy="11564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t>Innovation</a:t>
            </a:r>
          </a:p>
          <a:p>
            <a:pPr algn="ctr"/>
            <a:r>
              <a:rPr lang="en-GB" dirty="0"/>
              <a:t>Data Standards</a:t>
            </a:r>
          </a:p>
          <a:p>
            <a:pPr algn="ctr"/>
            <a:r>
              <a:rPr lang="en-GB" dirty="0"/>
              <a:t>Works Requirements</a:t>
            </a:r>
            <a:endParaRPr lang="en-GB" dirty="0">
              <a:ea typeface="Calibri"/>
              <a:cs typeface="Calibri"/>
            </a:endParaRPr>
          </a:p>
        </p:txBody>
      </p:sp>
      <p:sp>
        <p:nvSpPr>
          <p:cNvPr id="6" name="Rectangle 5">
            <a:extLst>
              <a:ext uri="{FF2B5EF4-FFF2-40B4-BE49-F238E27FC236}">
                <a16:creationId xmlns:a16="http://schemas.microsoft.com/office/drawing/2014/main" id="{1BB53DC9-74B1-5EA7-ACD1-6D5F2B8B617C}"/>
              </a:ext>
            </a:extLst>
          </p:cNvPr>
          <p:cNvSpPr/>
          <p:nvPr/>
        </p:nvSpPr>
        <p:spPr>
          <a:xfrm>
            <a:off x="10357825" y="3177823"/>
            <a:ext cx="1710813" cy="5801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Divided roads</a:t>
            </a:r>
          </a:p>
          <a:p>
            <a:pPr algn="ctr"/>
            <a:r>
              <a:rPr lang="en-GB" dirty="0"/>
              <a:t>Drainage </a:t>
            </a:r>
            <a:endParaRPr lang="en-IE" dirty="0"/>
          </a:p>
        </p:txBody>
      </p:sp>
      <p:sp>
        <p:nvSpPr>
          <p:cNvPr id="8" name="Rectangle 7">
            <a:extLst>
              <a:ext uri="{FF2B5EF4-FFF2-40B4-BE49-F238E27FC236}">
                <a16:creationId xmlns:a16="http://schemas.microsoft.com/office/drawing/2014/main" id="{F8CD295B-4E3A-E893-6086-C1A72F6E6670}"/>
              </a:ext>
            </a:extLst>
          </p:cNvPr>
          <p:cNvSpPr/>
          <p:nvPr/>
        </p:nvSpPr>
        <p:spPr>
          <a:xfrm>
            <a:off x="9191560" y="5246821"/>
            <a:ext cx="1710813" cy="5801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Decarbonisation</a:t>
            </a:r>
          </a:p>
        </p:txBody>
      </p:sp>
      <p:sp>
        <p:nvSpPr>
          <p:cNvPr id="9" name="Rectangle 8">
            <a:extLst>
              <a:ext uri="{FF2B5EF4-FFF2-40B4-BE49-F238E27FC236}">
                <a16:creationId xmlns:a16="http://schemas.microsoft.com/office/drawing/2014/main" id="{134D42E3-0ABD-126E-1DF0-F3D104388974}"/>
              </a:ext>
            </a:extLst>
          </p:cNvPr>
          <p:cNvSpPr/>
          <p:nvPr/>
        </p:nvSpPr>
        <p:spPr>
          <a:xfrm>
            <a:off x="4136913" y="4440818"/>
            <a:ext cx="2248647" cy="12543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Passive safety/sustainability of road markings and signs</a:t>
            </a:r>
            <a:endParaRPr lang="en-IE" dirty="0"/>
          </a:p>
        </p:txBody>
      </p:sp>
      <p:sp>
        <p:nvSpPr>
          <p:cNvPr id="10" name="Rectangle 9">
            <a:extLst>
              <a:ext uri="{FF2B5EF4-FFF2-40B4-BE49-F238E27FC236}">
                <a16:creationId xmlns:a16="http://schemas.microsoft.com/office/drawing/2014/main" id="{BD9CE3E8-93E9-8713-826F-1FC22FDA5634}"/>
              </a:ext>
            </a:extLst>
          </p:cNvPr>
          <p:cNvSpPr/>
          <p:nvPr/>
        </p:nvSpPr>
        <p:spPr>
          <a:xfrm>
            <a:off x="2307509" y="2087843"/>
            <a:ext cx="3004606" cy="13827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Biodiversity/soil/landscaping/</a:t>
            </a:r>
          </a:p>
          <a:p>
            <a:pPr algn="ctr"/>
            <a:r>
              <a:rPr lang="en-GB" dirty="0"/>
              <a:t>water/air quality</a:t>
            </a:r>
            <a:endParaRPr lang="en-IE" dirty="0"/>
          </a:p>
        </p:txBody>
      </p:sp>
      <p:sp>
        <p:nvSpPr>
          <p:cNvPr id="12" name="Rectangle 11">
            <a:extLst>
              <a:ext uri="{FF2B5EF4-FFF2-40B4-BE49-F238E27FC236}">
                <a16:creationId xmlns:a16="http://schemas.microsoft.com/office/drawing/2014/main" id="{F48867E5-178D-2C60-9726-6B7A9708DA31}"/>
              </a:ext>
            </a:extLst>
          </p:cNvPr>
          <p:cNvSpPr/>
          <p:nvPr/>
        </p:nvSpPr>
        <p:spPr>
          <a:xfrm>
            <a:off x="875862" y="3501137"/>
            <a:ext cx="1672575" cy="1382701"/>
          </a:xfrm>
          <a:prstGeom prst="rect">
            <a:avLst/>
          </a:prstGeom>
          <a:solidFill>
            <a:srgbClr val="CFC3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Ongoing updates of older documents</a:t>
            </a:r>
            <a:endParaRPr lang="en-IE" dirty="0"/>
          </a:p>
        </p:txBody>
      </p:sp>
      <p:sp>
        <p:nvSpPr>
          <p:cNvPr id="16" name="Rectangle 15">
            <a:extLst>
              <a:ext uri="{FF2B5EF4-FFF2-40B4-BE49-F238E27FC236}">
                <a16:creationId xmlns:a16="http://schemas.microsoft.com/office/drawing/2014/main" id="{249B79B0-09A1-111E-F2F9-0C4BCB18DA03}"/>
              </a:ext>
            </a:extLst>
          </p:cNvPr>
          <p:cNvSpPr/>
          <p:nvPr/>
        </p:nvSpPr>
        <p:spPr>
          <a:xfrm>
            <a:off x="888935" y="5131686"/>
            <a:ext cx="1672575" cy="859275"/>
          </a:xfrm>
          <a:prstGeom prst="rect">
            <a:avLst/>
          </a:prstGeom>
          <a:solidFill>
            <a:srgbClr val="CFC3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Training</a:t>
            </a:r>
            <a:endParaRPr lang="en-IE" dirty="0"/>
          </a:p>
        </p:txBody>
      </p:sp>
    </p:spTree>
    <p:extLst>
      <p:ext uri="{BB962C8B-B14F-4D97-AF65-F5344CB8AC3E}">
        <p14:creationId xmlns:p14="http://schemas.microsoft.com/office/powerpoint/2010/main" val="1441540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051BB4-8732-338F-AEFF-F780F2D4DFBA}"/>
              </a:ext>
            </a:extLst>
          </p:cNvPr>
          <p:cNvSpPr txBox="1"/>
          <p:nvPr/>
        </p:nvSpPr>
        <p:spPr>
          <a:xfrm>
            <a:off x="1948070" y="2395330"/>
            <a:ext cx="6530008" cy="1107996"/>
          </a:xfrm>
          <a:prstGeom prst="rect">
            <a:avLst/>
          </a:prstGeom>
          <a:noFill/>
        </p:spPr>
        <p:txBody>
          <a:bodyPr wrap="square" rtlCol="0">
            <a:spAutoFit/>
          </a:bodyPr>
          <a:lstStyle/>
          <a:p>
            <a:r>
              <a:rPr lang="en-GB" sz="6600" dirty="0"/>
              <a:t>Safety Standards </a:t>
            </a:r>
            <a:endParaRPr lang="en-IE" sz="6600" dirty="0"/>
          </a:p>
        </p:txBody>
      </p:sp>
    </p:spTree>
    <p:extLst>
      <p:ext uri="{BB962C8B-B14F-4D97-AF65-F5344CB8AC3E}">
        <p14:creationId xmlns:p14="http://schemas.microsoft.com/office/powerpoint/2010/main" val="427171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AI-generated content may be incorrect.">
            <a:extLst>
              <a:ext uri="{FF2B5EF4-FFF2-40B4-BE49-F238E27FC236}">
                <a16:creationId xmlns:a16="http://schemas.microsoft.com/office/drawing/2014/main" id="{55797B1C-839C-7300-EA33-CBE0578E25AC}"/>
              </a:ext>
            </a:extLst>
          </p:cNvPr>
          <p:cNvPicPr>
            <a:picLocks noChangeAspect="1"/>
          </p:cNvPicPr>
          <p:nvPr/>
        </p:nvPicPr>
        <p:blipFill>
          <a:blip r:embed="rId2"/>
          <a:stretch>
            <a:fillRect/>
          </a:stretch>
        </p:blipFill>
        <p:spPr>
          <a:xfrm>
            <a:off x="593724" y="290429"/>
            <a:ext cx="10801350" cy="4914627"/>
          </a:xfrm>
          <a:prstGeom prst="rect">
            <a:avLst/>
          </a:prstGeom>
        </p:spPr>
      </p:pic>
      <p:sp>
        <p:nvSpPr>
          <p:cNvPr id="5" name="Rectangle: Rounded Corners 4">
            <a:extLst>
              <a:ext uri="{FF2B5EF4-FFF2-40B4-BE49-F238E27FC236}">
                <a16:creationId xmlns:a16="http://schemas.microsoft.com/office/drawing/2014/main" id="{CC91D327-E15F-3CE8-BFD6-5700F5635069}"/>
              </a:ext>
            </a:extLst>
          </p:cNvPr>
          <p:cNvSpPr/>
          <p:nvPr/>
        </p:nvSpPr>
        <p:spPr>
          <a:xfrm>
            <a:off x="5986145" y="2753488"/>
            <a:ext cx="1097943" cy="370296"/>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Tree>
    <p:extLst>
      <p:ext uri="{BB962C8B-B14F-4D97-AF65-F5344CB8AC3E}">
        <p14:creationId xmlns:p14="http://schemas.microsoft.com/office/powerpoint/2010/main" val="2908484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web page&#10;&#10;AI-generated content may be incorrect.">
            <a:extLst>
              <a:ext uri="{FF2B5EF4-FFF2-40B4-BE49-F238E27FC236}">
                <a16:creationId xmlns:a16="http://schemas.microsoft.com/office/drawing/2014/main" id="{1D0E2E32-A726-25EA-428F-25997A25EE14}"/>
              </a:ext>
            </a:extLst>
          </p:cNvPr>
          <p:cNvPicPr>
            <a:picLocks noChangeAspect="1"/>
          </p:cNvPicPr>
          <p:nvPr/>
        </p:nvPicPr>
        <p:blipFill>
          <a:blip r:embed="rId2"/>
          <a:stretch>
            <a:fillRect/>
          </a:stretch>
        </p:blipFill>
        <p:spPr>
          <a:xfrm>
            <a:off x="57150" y="319088"/>
            <a:ext cx="12077700" cy="6219825"/>
          </a:xfrm>
          <a:prstGeom prst="rect">
            <a:avLst/>
          </a:prstGeom>
        </p:spPr>
      </p:pic>
    </p:spTree>
    <p:extLst>
      <p:ext uri="{BB962C8B-B14F-4D97-AF65-F5344CB8AC3E}">
        <p14:creationId xmlns:p14="http://schemas.microsoft.com/office/powerpoint/2010/main" val="335131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F87C58-66B4-8730-724D-7C5A68120FF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62D7C1A-86D0-B8AA-1A77-CA8673937A69}"/>
              </a:ext>
            </a:extLst>
          </p:cNvPr>
          <p:cNvSpPr txBox="1"/>
          <p:nvPr/>
        </p:nvSpPr>
        <p:spPr>
          <a:xfrm>
            <a:off x="898464" y="1132258"/>
            <a:ext cx="9113341" cy="4587971"/>
          </a:xfrm>
          <a:prstGeom prst="rect">
            <a:avLst/>
          </a:prstGeom>
        </p:spPr>
        <p:txBody>
          <a:bodyPr vert="horz" lIns="91440" tIns="45720" rIns="91440" bIns="45720" rtlCol="0" anchor="t">
            <a:noAutofit/>
          </a:bodyPr>
          <a:lstStyle/>
          <a:p>
            <a:pPr marL="57150">
              <a:lnSpc>
                <a:spcPct val="90000"/>
              </a:lnSpc>
              <a:spcAft>
                <a:spcPts val="600"/>
              </a:spcAft>
            </a:pPr>
            <a:endParaRPr lang="en-US" sz="2400" dirty="0">
              <a:ea typeface="Calibri" panose="020F0502020204030204"/>
              <a:cs typeface="Calibri" panose="020F0502020204030204"/>
            </a:endParaRPr>
          </a:p>
          <a:p>
            <a:pPr marL="57150">
              <a:lnSpc>
                <a:spcPct val="90000"/>
              </a:lnSpc>
              <a:spcAft>
                <a:spcPts val="600"/>
              </a:spcAft>
            </a:pPr>
            <a:r>
              <a:rPr lang="en-IE" sz="2400" dirty="0">
                <a:ea typeface="Calibri" panose="020F0502020204030204"/>
                <a:cs typeface="Calibri" panose="020F0502020204030204"/>
              </a:rPr>
              <a:t>The Research and Standards Section </a:t>
            </a:r>
            <a:endParaRPr lang="en-US" sz="2400" dirty="0">
              <a:ea typeface="Calibri" panose="020F0502020204030204"/>
              <a:cs typeface="Calibri" panose="020F0502020204030204"/>
            </a:endParaRPr>
          </a:p>
          <a:p>
            <a:pPr marL="285750" indent="-228600">
              <a:lnSpc>
                <a:spcPct val="90000"/>
              </a:lnSpc>
              <a:spcAft>
                <a:spcPts val="600"/>
              </a:spcAft>
              <a:buFont typeface="Arial,Sans-Serif"/>
              <a:buChar char="•"/>
            </a:pPr>
            <a:endParaRPr lang="en-IE" sz="2400" dirty="0">
              <a:ea typeface="Calibri" panose="020F0502020204030204"/>
              <a:cs typeface="Calibri" panose="020F0502020204030204"/>
            </a:endParaRPr>
          </a:p>
          <a:p>
            <a:pPr marL="742950" lvl="1" indent="-228600">
              <a:lnSpc>
                <a:spcPct val="90000"/>
              </a:lnSpc>
              <a:spcAft>
                <a:spcPts val="600"/>
              </a:spcAft>
              <a:buFont typeface="Arial,Sans-Serif"/>
              <a:buChar char="•"/>
            </a:pPr>
            <a:r>
              <a:rPr lang="en-IE" sz="2400" b="1" dirty="0">
                <a:ea typeface="Calibri" panose="020F0502020204030204"/>
                <a:cs typeface="Calibri" panose="020F0502020204030204"/>
              </a:rPr>
              <a:t>Maintains and manages the update </a:t>
            </a:r>
            <a:r>
              <a:rPr lang="en-IE" sz="2400" dirty="0">
                <a:ea typeface="Calibri" panose="020F0502020204030204"/>
                <a:cs typeface="Calibri" panose="020F0502020204030204"/>
              </a:rPr>
              <a:t>of TII standards and technical documents on National Roads </a:t>
            </a:r>
          </a:p>
          <a:p>
            <a:pPr marL="742950" lvl="1" indent="-228600">
              <a:lnSpc>
                <a:spcPct val="90000"/>
              </a:lnSpc>
              <a:spcAft>
                <a:spcPts val="600"/>
              </a:spcAft>
              <a:buFont typeface="Arial,Sans-Serif"/>
              <a:buChar char="•"/>
            </a:pPr>
            <a:endParaRPr lang="en-IE" sz="2400" dirty="0">
              <a:ea typeface="Calibri" panose="020F0502020204030204"/>
              <a:cs typeface="Calibri" panose="020F0502020204030204"/>
            </a:endParaRPr>
          </a:p>
          <a:p>
            <a:pPr marL="742950" lvl="1" indent="-228600">
              <a:lnSpc>
                <a:spcPct val="90000"/>
              </a:lnSpc>
              <a:spcAft>
                <a:spcPts val="600"/>
              </a:spcAft>
              <a:buFont typeface="Arial,Sans-Serif"/>
              <a:buChar char="•"/>
            </a:pPr>
            <a:r>
              <a:rPr lang="en-IE" sz="2400" b="1" dirty="0">
                <a:ea typeface="Calibri" panose="020F0502020204030204"/>
                <a:cs typeface="Calibri" panose="020F0502020204030204"/>
              </a:rPr>
              <a:t>Works with TII technical experts</a:t>
            </a:r>
            <a:r>
              <a:rPr lang="en-IE" sz="2400" dirty="0">
                <a:ea typeface="Calibri" panose="020F0502020204030204"/>
                <a:cs typeface="Calibri" panose="020F0502020204030204"/>
              </a:rPr>
              <a:t> to determine the need for new documents or updates to existing ones</a:t>
            </a:r>
            <a:endParaRPr lang="en-IE" sz="2400" dirty="0"/>
          </a:p>
          <a:p>
            <a:pPr marL="742950" lvl="1" indent="-228600">
              <a:lnSpc>
                <a:spcPct val="90000"/>
              </a:lnSpc>
              <a:spcAft>
                <a:spcPts val="600"/>
              </a:spcAft>
              <a:buFont typeface="Arial,Sans-Serif"/>
              <a:buChar char="•"/>
            </a:pPr>
            <a:endParaRPr lang="en-IE" sz="2400" dirty="0">
              <a:ea typeface="Calibri" panose="020F0502020204030204"/>
              <a:cs typeface="Calibri" panose="020F0502020204030204"/>
            </a:endParaRPr>
          </a:p>
          <a:p>
            <a:pPr marL="742950" lvl="1" indent="-228600">
              <a:lnSpc>
                <a:spcPct val="90000"/>
              </a:lnSpc>
              <a:spcAft>
                <a:spcPts val="600"/>
              </a:spcAft>
              <a:buFont typeface="Arial,Sans-Serif"/>
              <a:buChar char="•"/>
            </a:pPr>
            <a:r>
              <a:rPr lang="en-IE" sz="2400" dirty="0">
                <a:ea typeface="Calibri" panose="020F0502020204030204"/>
                <a:cs typeface="Calibri" panose="020F0502020204030204"/>
              </a:rPr>
              <a:t>These standards and technical documents </a:t>
            </a:r>
            <a:r>
              <a:rPr lang="en-IE" sz="2400" b="1" dirty="0">
                <a:ea typeface="Calibri" panose="020F0502020204030204"/>
                <a:cs typeface="Calibri" panose="020F0502020204030204"/>
              </a:rPr>
              <a:t>are used by </a:t>
            </a:r>
            <a:r>
              <a:rPr lang="en-IE" sz="2400" dirty="0">
                <a:ea typeface="Calibri" panose="020F0502020204030204"/>
                <a:cs typeface="Calibri" panose="020F0502020204030204"/>
              </a:rPr>
              <a:t>TII, National Roads Offices, project offices, local authorities, technical advisors, and contractors</a:t>
            </a:r>
          </a:p>
          <a:p>
            <a:pPr marL="57150">
              <a:lnSpc>
                <a:spcPct val="90000"/>
              </a:lnSpc>
              <a:spcAft>
                <a:spcPts val="600"/>
              </a:spcAft>
            </a:pPr>
            <a:endParaRPr lang="en-US" sz="2400" dirty="0">
              <a:ea typeface="Calibri"/>
              <a:cs typeface="Calibri"/>
            </a:endParaRPr>
          </a:p>
        </p:txBody>
      </p:sp>
      <p:grpSp>
        <p:nvGrpSpPr>
          <p:cNvPr id="15" name="Group 14">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3" name="Rectangle 12">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5266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96307-63AD-A669-89F6-F6469C24BE2D}"/>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80C62458-F99B-CF11-A29E-D7BCCA1C61B7}"/>
              </a:ext>
            </a:extLst>
          </p:cNvPr>
          <p:cNvPicPr>
            <a:picLocks noChangeAspect="1"/>
          </p:cNvPicPr>
          <p:nvPr/>
        </p:nvPicPr>
        <p:blipFill>
          <a:blip r:embed="rId2"/>
          <a:stretch>
            <a:fillRect/>
          </a:stretch>
        </p:blipFill>
        <p:spPr>
          <a:xfrm>
            <a:off x="1038225" y="0"/>
            <a:ext cx="10115550" cy="6858000"/>
          </a:xfrm>
          <a:prstGeom prst="rect">
            <a:avLst/>
          </a:prstGeom>
        </p:spPr>
      </p:pic>
      <p:sp>
        <p:nvSpPr>
          <p:cNvPr id="4" name="Rectangle: Rounded Corners 3">
            <a:extLst>
              <a:ext uri="{FF2B5EF4-FFF2-40B4-BE49-F238E27FC236}">
                <a16:creationId xmlns:a16="http://schemas.microsoft.com/office/drawing/2014/main" id="{B03820E8-E334-EA77-CE92-99340CDF9E22}"/>
              </a:ext>
            </a:extLst>
          </p:cNvPr>
          <p:cNvSpPr/>
          <p:nvPr/>
        </p:nvSpPr>
        <p:spPr>
          <a:xfrm>
            <a:off x="6410688" y="1795545"/>
            <a:ext cx="1097943" cy="370296"/>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Tree>
    <p:extLst>
      <p:ext uri="{BB962C8B-B14F-4D97-AF65-F5344CB8AC3E}">
        <p14:creationId xmlns:p14="http://schemas.microsoft.com/office/powerpoint/2010/main" val="2934363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EB98C-A768-77F1-FC7A-BD075A2F509F}"/>
            </a:ext>
          </a:extLst>
        </p:cNvPr>
        <p:cNvGrpSpPr/>
        <p:nvPr/>
      </p:nvGrpSpPr>
      <p:grpSpPr>
        <a:xfrm>
          <a:off x="0" y="0"/>
          <a:ext cx="0" cy="0"/>
          <a:chOff x="0" y="0"/>
          <a:chExt cx="0" cy="0"/>
        </a:xfrm>
      </p:grpSpPr>
      <p:pic>
        <p:nvPicPr>
          <p:cNvPr id="3" name="Picture 2" descr="A screenshot of a web page&#10;&#10;AI-generated content may be incorrect.">
            <a:extLst>
              <a:ext uri="{FF2B5EF4-FFF2-40B4-BE49-F238E27FC236}">
                <a16:creationId xmlns:a16="http://schemas.microsoft.com/office/drawing/2014/main" id="{899EBB76-0122-7014-1051-CF33E85BE735}"/>
              </a:ext>
            </a:extLst>
          </p:cNvPr>
          <p:cNvPicPr>
            <a:picLocks noChangeAspect="1"/>
          </p:cNvPicPr>
          <p:nvPr/>
        </p:nvPicPr>
        <p:blipFill>
          <a:blip r:embed="rId2"/>
          <a:stretch>
            <a:fillRect/>
          </a:stretch>
        </p:blipFill>
        <p:spPr>
          <a:xfrm>
            <a:off x="1747843" y="0"/>
            <a:ext cx="8696313" cy="6858000"/>
          </a:xfrm>
          <a:prstGeom prst="rect">
            <a:avLst/>
          </a:prstGeom>
        </p:spPr>
      </p:pic>
    </p:spTree>
    <p:extLst>
      <p:ext uri="{BB962C8B-B14F-4D97-AF65-F5344CB8AC3E}">
        <p14:creationId xmlns:p14="http://schemas.microsoft.com/office/powerpoint/2010/main" val="628871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FD24F-5133-EF84-4E6A-7811EA9F6E5C}"/>
            </a:ext>
          </a:extLst>
        </p:cNvPr>
        <p:cNvGrpSpPr/>
        <p:nvPr/>
      </p:nvGrpSpPr>
      <p:grpSpPr>
        <a:xfrm>
          <a:off x="0" y="0"/>
          <a:ext cx="0" cy="0"/>
          <a:chOff x="0" y="0"/>
          <a:chExt cx="0" cy="0"/>
        </a:xfrm>
      </p:grpSpPr>
      <p:pic>
        <p:nvPicPr>
          <p:cNvPr id="2" name="Picture 1" descr="A screenshot of a web page&#10;&#10;AI-generated content may be incorrect.">
            <a:extLst>
              <a:ext uri="{FF2B5EF4-FFF2-40B4-BE49-F238E27FC236}">
                <a16:creationId xmlns:a16="http://schemas.microsoft.com/office/drawing/2014/main" id="{48E62804-9133-848D-CF46-C5FA14F61EFF}"/>
              </a:ext>
            </a:extLst>
          </p:cNvPr>
          <p:cNvPicPr>
            <a:picLocks noChangeAspect="1"/>
          </p:cNvPicPr>
          <p:nvPr/>
        </p:nvPicPr>
        <p:blipFill>
          <a:blip r:embed="rId2"/>
          <a:stretch>
            <a:fillRect/>
          </a:stretch>
        </p:blipFill>
        <p:spPr>
          <a:xfrm>
            <a:off x="1085850" y="914400"/>
            <a:ext cx="10020300" cy="5029200"/>
          </a:xfrm>
          <a:prstGeom prst="rect">
            <a:avLst/>
          </a:prstGeom>
        </p:spPr>
      </p:pic>
    </p:spTree>
    <p:extLst>
      <p:ext uri="{BB962C8B-B14F-4D97-AF65-F5344CB8AC3E}">
        <p14:creationId xmlns:p14="http://schemas.microsoft.com/office/powerpoint/2010/main" val="2229898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16AB7-B9E8-FC1D-DAF7-37A66324C8AD}"/>
            </a:ext>
          </a:extLst>
        </p:cNvPr>
        <p:cNvGrpSpPr/>
        <p:nvPr/>
      </p:nvGrpSpPr>
      <p:grpSpPr>
        <a:xfrm>
          <a:off x="0" y="0"/>
          <a:ext cx="0" cy="0"/>
          <a:chOff x="0" y="0"/>
          <a:chExt cx="0" cy="0"/>
        </a:xfrm>
      </p:grpSpPr>
      <p:pic>
        <p:nvPicPr>
          <p:cNvPr id="2" name="Picture 1" descr="A screenshot of a web page&#10;&#10;AI-generated content may be incorrect.">
            <a:extLst>
              <a:ext uri="{FF2B5EF4-FFF2-40B4-BE49-F238E27FC236}">
                <a16:creationId xmlns:a16="http://schemas.microsoft.com/office/drawing/2014/main" id="{CF7F5A11-367F-5072-8EA4-797DBCDA3CA9}"/>
              </a:ext>
            </a:extLst>
          </p:cNvPr>
          <p:cNvPicPr>
            <a:picLocks noChangeAspect="1"/>
          </p:cNvPicPr>
          <p:nvPr/>
        </p:nvPicPr>
        <p:blipFill>
          <a:blip r:embed="rId2"/>
          <a:stretch>
            <a:fillRect/>
          </a:stretch>
        </p:blipFill>
        <p:spPr>
          <a:xfrm>
            <a:off x="57150" y="319088"/>
            <a:ext cx="12077700" cy="6219825"/>
          </a:xfrm>
          <a:prstGeom prst="rect">
            <a:avLst/>
          </a:prstGeom>
        </p:spPr>
      </p:pic>
      <p:sp>
        <p:nvSpPr>
          <p:cNvPr id="4" name="Rectangle: Rounded Corners 3">
            <a:extLst>
              <a:ext uri="{FF2B5EF4-FFF2-40B4-BE49-F238E27FC236}">
                <a16:creationId xmlns:a16="http://schemas.microsoft.com/office/drawing/2014/main" id="{CD1EA67A-D1B8-4BDF-00EC-78C56480E7B9}"/>
              </a:ext>
            </a:extLst>
          </p:cNvPr>
          <p:cNvSpPr/>
          <p:nvPr/>
        </p:nvSpPr>
        <p:spPr>
          <a:xfrm>
            <a:off x="8892631" y="815831"/>
            <a:ext cx="2012343" cy="696867"/>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Tree>
    <p:extLst>
      <p:ext uri="{BB962C8B-B14F-4D97-AF65-F5344CB8AC3E}">
        <p14:creationId xmlns:p14="http://schemas.microsoft.com/office/powerpoint/2010/main" val="3556633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902D0-1650-9ED9-B5CE-B6BD84D8246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E45F8D9-A566-D094-F0B8-5AEEF966CBCE}"/>
              </a:ext>
            </a:extLst>
          </p:cNvPr>
          <p:cNvSpPr txBox="1"/>
          <p:nvPr/>
        </p:nvSpPr>
        <p:spPr>
          <a:xfrm>
            <a:off x="833600" y="163171"/>
            <a:ext cx="11152021" cy="15495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latin typeface="+mj-lt"/>
                <a:ea typeface="+mj-ea"/>
                <a:cs typeface="+mj-cs"/>
              </a:rPr>
              <a:t>TII publications from last</a:t>
            </a:r>
            <a:r>
              <a:rPr lang="en-US" sz="3200" b="1" kern="1200" dirty="0">
                <a:latin typeface="+mj-lt"/>
                <a:ea typeface="+mj-ea"/>
                <a:cs typeface="+mj-cs"/>
              </a:rPr>
              <a:t> 12 months </a:t>
            </a:r>
            <a:r>
              <a:rPr lang="en-US" sz="3200" b="1" dirty="0">
                <a:latin typeface="+mj-lt"/>
                <a:ea typeface="+mj-ea"/>
                <a:cs typeface="+mj-cs"/>
              </a:rPr>
              <a:t>Road Safety and relevant others</a:t>
            </a:r>
            <a:endParaRPr lang="en-US" sz="3200" b="1" kern="1200" dirty="0">
              <a:latin typeface="+mj-lt"/>
              <a:ea typeface="+mj-ea"/>
              <a:cs typeface="+mj-cs"/>
            </a:endParaRPr>
          </a:p>
        </p:txBody>
      </p:sp>
      <p:graphicFrame>
        <p:nvGraphicFramePr>
          <p:cNvPr id="3" name="Table 2">
            <a:extLst>
              <a:ext uri="{FF2B5EF4-FFF2-40B4-BE49-F238E27FC236}">
                <a16:creationId xmlns:a16="http://schemas.microsoft.com/office/drawing/2014/main" id="{8B9B5536-F2FC-8D0B-EC13-77BE13D60623}"/>
              </a:ext>
            </a:extLst>
          </p:cNvPr>
          <p:cNvGraphicFramePr>
            <a:graphicFrameLocks noGrp="1"/>
          </p:cNvGraphicFramePr>
          <p:nvPr>
            <p:extLst>
              <p:ext uri="{D42A27DB-BD31-4B8C-83A1-F6EECF244321}">
                <p14:modId xmlns:p14="http://schemas.microsoft.com/office/powerpoint/2010/main" val="2975140643"/>
              </p:ext>
            </p:extLst>
          </p:nvPr>
        </p:nvGraphicFramePr>
        <p:xfrm>
          <a:off x="1560857" y="2253367"/>
          <a:ext cx="8179490" cy="3118485"/>
        </p:xfrm>
        <a:graphic>
          <a:graphicData uri="http://schemas.openxmlformats.org/drawingml/2006/table">
            <a:tbl>
              <a:tblPr bandRow="1">
                <a:tableStyleId>{21E4AEA4-8DFA-4A89-87EB-49C32662AFE0}</a:tableStyleId>
              </a:tblPr>
              <a:tblGrid>
                <a:gridCol w="4089745">
                  <a:extLst>
                    <a:ext uri="{9D8B030D-6E8A-4147-A177-3AD203B41FA5}">
                      <a16:colId xmlns:a16="http://schemas.microsoft.com/office/drawing/2014/main" val="1323071214"/>
                    </a:ext>
                  </a:extLst>
                </a:gridCol>
                <a:gridCol w="4089745">
                  <a:extLst>
                    <a:ext uri="{9D8B030D-6E8A-4147-A177-3AD203B41FA5}">
                      <a16:colId xmlns:a16="http://schemas.microsoft.com/office/drawing/2014/main" val="3447605520"/>
                    </a:ext>
                  </a:extLst>
                </a:gridCol>
              </a:tblGrid>
              <a:tr h="762000">
                <a:tc>
                  <a:txBody>
                    <a:bodyPr/>
                    <a:lstStyle/>
                    <a:p>
                      <a:r>
                        <a:rPr lang="en-US" b="1" dirty="0">
                          <a:effectLst/>
                        </a:rPr>
                        <a:t>Document Number</a:t>
                      </a:r>
                    </a:p>
                  </a:txBody>
                  <a:tcPr marL="0" marR="0" marT="0" marB="0" anchor="ctr"/>
                </a:tc>
                <a:tc>
                  <a:txBody>
                    <a:bodyPr/>
                    <a:lstStyle/>
                    <a:p>
                      <a:r>
                        <a:rPr lang="en-US" b="1" dirty="0">
                          <a:effectLst/>
                        </a:rPr>
                        <a:t>Document Title</a:t>
                      </a:r>
                    </a:p>
                  </a:txBody>
                  <a:tcPr marL="0" marR="0" marT="0" marB="0" anchor="ctr"/>
                </a:tc>
                <a:extLst>
                  <a:ext uri="{0D108BD9-81ED-4DB2-BD59-A6C34878D82A}">
                    <a16:rowId xmlns:a16="http://schemas.microsoft.com/office/drawing/2014/main" val="3713519239"/>
                  </a:ext>
                </a:extLst>
              </a:tr>
              <a:tr h="762000">
                <a:tc>
                  <a:txBody>
                    <a:bodyPr/>
                    <a:lstStyle/>
                    <a:p>
                      <a:r>
                        <a:rPr lang="en-US" dirty="0">
                          <a:effectLst/>
                        </a:rPr>
                        <a:t>CC-STY-04002</a:t>
                      </a:r>
                    </a:p>
                  </a:txBody>
                  <a:tcPr marL="0" marR="0" marT="0" marB="0" anchor="ctr"/>
                </a:tc>
                <a:tc>
                  <a:txBody>
                    <a:bodyPr/>
                    <a:lstStyle/>
                    <a:p>
                      <a:r>
                        <a:rPr lang="en-US" dirty="0">
                          <a:effectLst/>
                        </a:rPr>
                        <a:t>Temporary Safety Measures Inspection</a:t>
                      </a:r>
                    </a:p>
                  </a:txBody>
                  <a:tcPr marL="0" marR="0" marT="0" marB="0" anchor="ctr"/>
                </a:tc>
                <a:extLst>
                  <a:ext uri="{0D108BD9-81ED-4DB2-BD59-A6C34878D82A}">
                    <a16:rowId xmlns:a16="http://schemas.microsoft.com/office/drawing/2014/main" val="131307241"/>
                  </a:ext>
                </a:extLst>
              </a:tr>
              <a:tr h="762000">
                <a:tc>
                  <a:txBody>
                    <a:bodyPr/>
                    <a:lstStyle/>
                    <a:p>
                      <a:pPr algn="l" fontAlgn="b"/>
                      <a:r>
                        <a:rPr lang="en-IE" sz="1800" b="0" i="0" u="none" strike="noStrike" dirty="0">
                          <a:solidFill>
                            <a:srgbClr val="000000"/>
                          </a:solidFill>
                          <a:effectLst/>
                          <a:latin typeface="Aptos Narrow" panose="020B0004020202020204" pitchFamily="34" charset="0"/>
                        </a:rPr>
                        <a:t>AM-PAV-06046</a:t>
                      </a:r>
                    </a:p>
                  </a:txBody>
                  <a:tcPr marL="9525" marR="9525" marT="9525" marB="0" anchor="b"/>
                </a:tc>
                <a:tc>
                  <a:txBody>
                    <a:bodyPr/>
                    <a:lstStyle/>
                    <a:p>
                      <a:pPr algn="l" fontAlgn="b"/>
                      <a:r>
                        <a:rPr lang="en-GB" sz="1800" b="0" i="0" u="none" strike="noStrike" dirty="0">
                          <a:solidFill>
                            <a:srgbClr val="000000"/>
                          </a:solidFill>
                          <a:effectLst/>
                          <a:latin typeface="Aptos Narrow" panose="020B0004020202020204" pitchFamily="34" charset="0"/>
                        </a:rPr>
                        <a:t>Skid Resistance Management for National Roads</a:t>
                      </a:r>
                    </a:p>
                  </a:txBody>
                  <a:tcPr marL="9525" marR="9525" marT="9525" marB="0" anchor="b"/>
                </a:tc>
                <a:extLst>
                  <a:ext uri="{0D108BD9-81ED-4DB2-BD59-A6C34878D82A}">
                    <a16:rowId xmlns:a16="http://schemas.microsoft.com/office/drawing/2014/main" val="3859610333"/>
                  </a:ext>
                </a:extLst>
              </a:tr>
              <a:tr h="762000">
                <a:tc>
                  <a:txBody>
                    <a:bodyPr/>
                    <a:lstStyle/>
                    <a:p>
                      <a:pPr algn="l" fontAlgn="b"/>
                      <a:r>
                        <a:rPr lang="en-IE" sz="1800" b="0" i="0" u="none" strike="noStrike" dirty="0">
                          <a:solidFill>
                            <a:srgbClr val="000000"/>
                          </a:solidFill>
                          <a:effectLst/>
                          <a:latin typeface="Aptos Narrow" panose="020B0004020202020204" pitchFamily="34" charset="0"/>
                        </a:rPr>
                        <a:t>CC-PAV-04018</a:t>
                      </a:r>
                    </a:p>
                  </a:txBody>
                  <a:tcPr marL="9525" marR="9525" marT="9525" marB="0" anchor="b"/>
                </a:tc>
                <a:tc>
                  <a:txBody>
                    <a:bodyPr/>
                    <a:lstStyle/>
                    <a:p>
                      <a:pPr algn="l" fontAlgn="b"/>
                      <a:r>
                        <a:rPr lang="en-GB" sz="1800" b="0" i="0" u="none" strike="noStrike" dirty="0">
                          <a:solidFill>
                            <a:srgbClr val="000000"/>
                          </a:solidFill>
                          <a:effectLst/>
                          <a:latin typeface="Aptos Narrow" panose="020B0004020202020204" pitchFamily="34" charset="0"/>
                        </a:rPr>
                        <a:t>Investigating Unexpected Skid Resistance Performance of Bituminous Surface Course Materials</a:t>
                      </a:r>
                    </a:p>
                  </a:txBody>
                  <a:tcPr marL="9525" marR="9525" marT="9525" marB="0" anchor="b"/>
                </a:tc>
                <a:extLst>
                  <a:ext uri="{0D108BD9-81ED-4DB2-BD59-A6C34878D82A}">
                    <a16:rowId xmlns:a16="http://schemas.microsoft.com/office/drawing/2014/main" val="3114107629"/>
                  </a:ext>
                </a:extLst>
              </a:tr>
            </a:tbl>
          </a:graphicData>
        </a:graphic>
      </p:graphicFrame>
    </p:spTree>
    <p:extLst>
      <p:ext uri="{BB962C8B-B14F-4D97-AF65-F5344CB8AC3E}">
        <p14:creationId xmlns:p14="http://schemas.microsoft.com/office/powerpoint/2010/main" val="3655240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D80360-5E8F-49E2-863D-43A3D7FC28A8}"/>
              </a:ext>
            </a:extLst>
          </p:cNvPr>
          <p:cNvSpPr>
            <a:spLocks noGrp="1"/>
          </p:cNvSpPr>
          <p:nvPr>
            <p:ph type="title"/>
          </p:nvPr>
        </p:nvSpPr>
        <p:spPr/>
        <p:txBody>
          <a:bodyPr>
            <a:normAutofit fontScale="90000"/>
          </a:bodyPr>
          <a:lstStyle/>
          <a:p>
            <a:r>
              <a:rPr lang="en-GB" dirty="0"/>
              <a:t>Doc Number CC-STY-04002</a:t>
            </a:r>
          </a:p>
        </p:txBody>
      </p:sp>
      <p:sp>
        <p:nvSpPr>
          <p:cNvPr id="7" name="Subtitle 6">
            <a:extLst>
              <a:ext uri="{FF2B5EF4-FFF2-40B4-BE49-F238E27FC236}">
                <a16:creationId xmlns:a16="http://schemas.microsoft.com/office/drawing/2014/main" id="{523B70E0-20E0-4FC7-AEAB-2E7A4D3BACE0}"/>
              </a:ext>
            </a:extLst>
          </p:cNvPr>
          <p:cNvSpPr>
            <a:spLocks noGrp="1"/>
          </p:cNvSpPr>
          <p:nvPr>
            <p:ph type="subTitle" idx="1"/>
          </p:nvPr>
        </p:nvSpPr>
        <p:spPr>
          <a:xfrm>
            <a:off x="751411" y="3081627"/>
            <a:ext cx="9021762" cy="387798"/>
          </a:xfrm>
        </p:spPr>
        <p:txBody>
          <a:bodyPr/>
          <a:lstStyle/>
          <a:p>
            <a:r>
              <a:rPr lang="en-IE" b="1" i="0" u="none" strike="noStrike" baseline="0" dirty="0">
                <a:solidFill>
                  <a:srgbClr val="FF0000"/>
                </a:solidFill>
                <a:latin typeface="Arial" panose="020B0604020202020204" pitchFamily="34" charset="0"/>
              </a:rPr>
              <a:t>Temporary Safety Measures Inspection</a:t>
            </a:r>
            <a:endParaRPr lang="en-GB" dirty="0">
              <a:solidFill>
                <a:srgbClr val="FF0000"/>
              </a:solidFill>
            </a:endParaRPr>
          </a:p>
        </p:txBody>
      </p:sp>
      <p:sp>
        <p:nvSpPr>
          <p:cNvPr id="8" name="Text Placeholder 7">
            <a:extLst>
              <a:ext uri="{FF2B5EF4-FFF2-40B4-BE49-F238E27FC236}">
                <a16:creationId xmlns:a16="http://schemas.microsoft.com/office/drawing/2014/main" id="{469CE000-D252-4720-B687-D48D78397974}"/>
              </a:ext>
            </a:extLst>
          </p:cNvPr>
          <p:cNvSpPr>
            <a:spLocks noGrp="1"/>
          </p:cNvSpPr>
          <p:nvPr>
            <p:ph type="body" sz="quarter" idx="22"/>
          </p:nvPr>
        </p:nvSpPr>
        <p:spPr/>
        <p:txBody>
          <a:bodyPr/>
          <a:lstStyle/>
          <a:p>
            <a:endParaRPr lang="en-GB"/>
          </a:p>
        </p:txBody>
      </p:sp>
      <p:sp>
        <p:nvSpPr>
          <p:cNvPr id="9" name="Text Placeholder 8">
            <a:extLst>
              <a:ext uri="{FF2B5EF4-FFF2-40B4-BE49-F238E27FC236}">
                <a16:creationId xmlns:a16="http://schemas.microsoft.com/office/drawing/2014/main" id="{E8F92EAF-25B4-46B2-9A3C-085A834B1347}"/>
              </a:ext>
            </a:extLst>
          </p:cNvPr>
          <p:cNvSpPr>
            <a:spLocks noGrp="1"/>
          </p:cNvSpPr>
          <p:nvPr>
            <p:ph type="body" sz="quarter" idx="23"/>
          </p:nvPr>
        </p:nvSpPr>
        <p:spPr/>
        <p:txBody>
          <a:bodyPr/>
          <a:lstStyle/>
          <a:p>
            <a:r>
              <a:rPr lang="en-GB" dirty="0"/>
              <a:t>DD MMM YYYY</a:t>
            </a:r>
          </a:p>
        </p:txBody>
      </p:sp>
      <p:pic>
        <p:nvPicPr>
          <p:cNvPr id="2" name="Picture 1">
            <a:extLst>
              <a:ext uri="{FF2B5EF4-FFF2-40B4-BE49-F238E27FC236}">
                <a16:creationId xmlns:a16="http://schemas.microsoft.com/office/drawing/2014/main" id="{C0D4263D-0076-C083-66ED-D2AED766EF06}"/>
              </a:ext>
            </a:extLst>
          </p:cNvPr>
          <p:cNvPicPr>
            <a:picLocks noChangeAspect="1"/>
          </p:cNvPicPr>
          <p:nvPr/>
        </p:nvPicPr>
        <p:blipFill>
          <a:blip r:embed="rId5"/>
          <a:stretch>
            <a:fillRect/>
          </a:stretch>
        </p:blipFill>
        <p:spPr>
          <a:xfrm>
            <a:off x="10729935" y="253909"/>
            <a:ext cx="1081653" cy="600918"/>
          </a:xfrm>
          <a:prstGeom prst="rect">
            <a:avLst/>
          </a:prstGeom>
        </p:spPr>
      </p:pic>
    </p:spTree>
    <p:custDataLst>
      <p:custData r:id="rId1"/>
      <p:custData r:id="rId2"/>
    </p:custDataLst>
    <p:extLst>
      <p:ext uri="{BB962C8B-B14F-4D97-AF65-F5344CB8AC3E}">
        <p14:creationId xmlns:p14="http://schemas.microsoft.com/office/powerpoint/2010/main" val="2521162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65A3-A44E-46DA-C958-1F05EBAC734C}"/>
              </a:ext>
            </a:extLst>
          </p:cNvPr>
          <p:cNvSpPr>
            <a:spLocks noGrp="1"/>
          </p:cNvSpPr>
          <p:nvPr>
            <p:ph type="title"/>
          </p:nvPr>
        </p:nvSpPr>
        <p:spPr/>
        <p:txBody>
          <a:bodyPr/>
          <a:lstStyle/>
          <a:p>
            <a:endParaRPr lang="en-GB" dirty="0">
              <a:solidFill>
                <a:srgbClr val="000000"/>
              </a:solidFill>
              <a:latin typeface="Times New Roman"/>
            </a:endParaRPr>
          </a:p>
        </p:txBody>
      </p:sp>
      <p:sp>
        <p:nvSpPr>
          <p:cNvPr id="4" name="Content Placeholder 3">
            <a:extLst>
              <a:ext uri="{FF2B5EF4-FFF2-40B4-BE49-F238E27FC236}">
                <a16:creationId xmlns:a16="http://schemas.microsoft.com/office/drawing/2014/main" id="{A6EB3892-9AB8-1723-97C0-A1078B2E0697}"/>
              </a:ext>
            </a:extLst>
          </p:cNvPr>
          <p:cNvSpPr>
            <a:spLocks noGrp="1"/>
          </p:cNvSpPr>
          <p:nvPr>
            <p:ph sz="quarter" idx="16"/>
          </p:nvPr>
        </p:nvSpPr>
        <p:spPr>
          <a:xfrm>
            <a:off x="775168" y="2119452"/>
            <a:ext cx="10874375" cy="4354512"/>
          </a:xfrm>
        </p:spPr>
        <p:txBody>
          <a:bodyPr/>
          <a:lstStyle/>
          <a:p>
            <a:r>
              <a:rPr lang="en-GB" dirty="0"/>
              <a:t>CC-STY-04002 Temporary Safety </a:t>
            </a:r>
            <a:r>
              <a:rPr lang="en-GB"/>
              <a:t>Measures Inspection - PUBLISHED</a:t>
            </a:r>
            <a:endParaRPr lang="en-GB" dirty="0"/>
          </a:p>
          <a:p>
            <a:endParaRPr lang="en-GB" dirty="0"/>
          </a:p>
          <a:p>
            <a:r>
              <a:rPr lang="en-GB" dirty="0"/>
              <a:t>CC-STY-04005 Inspection Qualifications for Temporary Safety Measures Inspections - WITHDRAWN</a:t>
            </a:r>
          </a:p>
        </p:txBody>
      </p:sp>
      <p:pic>
        <p:nvPicPr>
          <p:cNvPr id="5" name="Picture 4">
            <a:extLst>
              <a:ext uri="{FF2B5EF4-FFF2-40B4-BE49-F238E27FC236}">
                <a16:creationId xmlns:a16="http://schemas.microsoft.com/office/drawing/2014/main" id="{D54F56F1-A8FE-2B36-C67D-2F5E5AB2D6C7}"/>
              </a:ext>
            </a:extLst>
          </p:cNvPr>
          <p:cNvPicPr>
            <a:picLocks noChangeAspect="1"/>
          </p:cNvPicPr>
          <p:nvPr/>
        </p:nvPicPr>
        <p:blipFill>
          <a:blip r:embed="rId2"/>
          <a:stretch>
            <a:fillRect/>
          </a:stretch>
        </p:blipFill>
        <p:spPr>
          <a:xfrm>
            <a:off x="10567890" y="244474"/>
            <a:ext cx="1081653" cy="600918"/>
          </a:xfrm>
          <a:prstGeom prst="rect">
            <a:avLst/>
          </a:prstGeom>
        </p:spPr>
      </p:pic>
      <p:sp>
        <p:nvSpPr>
          <p:cNvPr id="6" name="TextBox 5">
            <a:extLst>
              <a:ext uri="{FF2B5EF4-FFF2-40B4-BE49-F238E27FC236}">
                <a16:creationId xmlns:a16="http://schemas.microsoft.com/office/drawing/2014/main" id="{F37C2106-04AE-4D31-20E2-1343BECE540A}"/>
              </a:ext>
            </a:extLst>
          </p:cNvPr>
          <p:cNvSpPr txBox="1"/>
          <p:nvPr/>
        </p:nvSpPr>
        <p:spPr>
          <a:xfrm>
            <a:off x="409990" y="949095"/>
            <a:ext cx="6266620" cy="584775"/>
          </a:xfrm>
          <a:prstGeom prst="rect">
            <a:avLst/>
          </a:prstGeom>
          <a:noFill/>
        </p:spPr>
        <p:txBody>
          <a:bodyPr wrap="square">
            <a:spAutoFit/>
          </a:bodyPr>
          <a:lstStyle/>
          <a:p>
            <a:r>
              <a:rPr lang="en-GB" sz="3200" b="1" dirty="0">
                <a:solidFill>
                  <a:srgbClr val="000000"/>
                </a:solidFill>
                <a:latin typeface="Times New Roman"/>
              </a:rPr>
              <a:t>Overview of the Publications</a:t>
            </a:r>
          </a:p>
        </p:txBody>
      </p:sp>
    </p:spTree>
    <p:extLst>
      <p:ext uri="{BB962C8B-B14F-4D97-AF65-F5344CB8AC3E}">
        <p14:creationId xmlns:p14="http://schemas.microsoft.com/office/powerpoint/2010/main" val="3983171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65A3-A44E-46DA-C958-1F05EBAC734C}"/>
              </a:ext>
            </a:extLst>
          </p:cNvPr>
          <p:cNvSpPr>
            <a:spLocks noGrp="1"/>
          </p:cNvSpPr>
          <p:nvPr>
            <p:ph type="title"/>
          </p:nvPr>
        </p:nvSpPr>
        <p:spPr/>
        <p:txBody>
          <a:bodyPr/>
          <a:lstStyle/>
          <a:p>
            <a:r>
              <a:rPr lang="en-GB" dirty="0">
                <a:solidFill>
                  <a:srgbClr val="000000"/>
                </a:solidFill>
                <a:latin typeface="Times New Roman"/>
              </a:rPr>
              <a:t>Reasons for Update / New Doc</a:t>
            </a:r>
          </a:p>
        </p:txBody>
      </p:sp>
      <p:sp>
        <p:nvSpPr>
          <p:cNvPr id="4" name="Content Placeholder 3">
            <a:extLst>
              <a:ext uri="{FF2B5EF4-FFF2-40B4-BE49-F238E27FC236}">
                <a16:creationId xmlns:a16="http://schemas.microsoft.com/office/drawing/2014/main" id="{A6EB3892-9AB8-1723-97C0-A1078B2E0697}"/>
              </a:ext>
            </a:extLst>
          </p:cNvPr>
          <p:cNvSpPr>
            <a:spLocks noGrp="1"/>
          </p:cNvSpPr>
          <p:nvPr>
            <p:ph sz="quarter" idx="16"/>
          </p:nvPr>
        </p:nvSpPr>
        <p:spPr>
          <a:xfrm>
            <a:off x="786742" y="1831217"/>
            <a:ext cx="10874375" cy="4354512"/>
          </a:xfrm>
        </p:spPr>
        <p:txBody>
          <a:bodyPr/>
          <a:lstStyle/>
          <a:p>
            <a:r>
              <a:rPr lang="en-GB" dirty="0"/>
              <a:t>Internal Audit</a:t>
            </a:r>
          </a:p>
          <a:p>
            <a:endParaRPr lang="en-GB" dirty="0"/>
          </a:p>
          <a:p>
            <a:r>
              <a:rPr lang="en-GB" dirty="0"/>
              <a:t>Withdrawal of Inspection qualifications</a:t>
            </a:r>
          </a:p>
          <a:p>
            <a:endParaRPr lang="en-GB" dirty="0"/>
          </a:p>
          <a:p>
            <a:r>
              <a:rPr lang="en-GB" dirty="0"/>
              <a:t>Revised RISM</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07878493-7890-BCE4-F15B-E770C7FE1540}"/>
              </a:ext>
            </a:extLst>
          </p:cNvPr>
          <p:cNvPicPr>
            <a:picLocks noChangeAspect="1"/>
          </p:cNvPicPr>
          <p:nvPr/>
        </p:nvPicPr>
        <p:blipFill>
          <a:blip r:embed="rId2"/>
          <a:stretch>
            <a:fillRect/>
          </a:stretch>
        </p:blipFill>
        <p:spPr>
          <a:xfrm>
            <a:off x="10579464" y="365125"/>
            <a:ext cx="1081653" cy="600918"/>
          </a:xfrm>
          <a:prstGeom prst="rect">
            <a:avLst/>
          </a:prstGeom>
        </p:spPr>
      </p:pic>
      <p:sp>
        <p:nvSpPr>
          <p:cNvPr id="3" name="TextBox 2">
            <a:extLst>
              <a:ext uri="{FF2B5EF4-FFF2-40B4-BE49-F238E27FC236}">
                <a16:creationId xmlns:a16="http://schemas.microsoft.com/office/drawing/2014/main" id="{40CDD9E2-E4C2-6915-859B-CDF7B5EA84CB}"/>
              </a:ext>
            </a:extLst>
          </p:cNvPr>
          <p:cNvSpPr txBox="1"/>
          <p:nvPr/>
        </p:nvSpPr>
        <p:spPr>
          <a:xfrm>
            <a:off x="409990" y="949095"/>
            <a:ext cx="6266620" cy="584775"/>
          </a:xfrm>
          <a:prstGeom prst="rect">
            <a:avLst/>
          </a:prstGeom>
          <a:noFill/>
        </p:spPr>
        <p:txBody>
          <a:bodyPr wrap="square">
            <a:spAutoFit/>
          </a:bodyPr>
          <a:lstStyle/>
          <a:p>
            <a:r>
              <a:rPr lang="en-GB" sz="3200" b="1" dirty="0">
                <a:solidFill>
                  <a:srgbClr val="000000"/>
                </a:solidFill>
                <a:latin typeface="Times New Roman"/>
              </a:rPr>
              <a:t>Reasons for the Update</a:t>
            </a:r>
          </a:p>
        </p:txBody>
      </p:sp>
    </p:spTree>
    <p:extLst>
      <p:ext uri="{BB962C8B-B14F-4D97-AF65-F5344CB8AC3E}">
        <p14:creationId xmlns:p14="http://schemas.microsoft.com/office/powerpoint/2010/main" val="1787556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65A3-A44E-46DA-C958-1F05EBAC734C}"/>
              </a:ext>
            </a:extLst>
          </p:cNvPr>
          <p:cNvSpPr>
            <a:spLocks noGrp="1"/>
          </p:cNvSpPr>
          <p:nvPr>
            <p:ph type="title"/>
          </p:nvPr>
        </p:nvSpPr>
        <p:spPr/>
        <p:txBody>
          <a:bodyPr/>
          <a:lstStyle/>
          <a:p>
            <a:r>
              <a:rPr lang="en-GB" dirty="0">
                <a:solidFill>
                  <a:srgbClr val="000000"/>
                </a:solidFill>
                <a:latin typeface="Times New Roman"/>
              </a:rPr>
              <a:t>Benefits </a:t>
            </a:r>
          </a:p>
        </p:txBody>
      </p:sp>
      <p:sp>
        <p:nvSpPr>
          <p:cNvPr id="4" name="Content Placeholder 3">
            <a:extLst>
              <a:ext uri="{FF2B5EF4-FFF2-40B4-BE49-F238E27FC236}">
                <a16:creationId xmlns:a16="http://schemas.microsoft.com/office/drawing/2014/main" id="{A6EB3892-9AB8-1723-97C0-A1078B2E0697}"/>
              </a:ext>
            </a:extLst>
          </p:cNvPr>
          <p:cNvSpPr>
            <a:spLocks noGrp="1"/>
          </p:cNvSpPr>
          <p:nvPr>
            <p:ph sz="quarter" idx="16"/>
          </p:nvPr>
        </p:nvSpPr>
        <p:spPr>
          <a:xfrm>
            <a:off x="658812" y="1940548"/>
            <a:ext cx="10874375" cy="4354512"/>
          </a:xfrm>
        </p:spPr>
        <p:txBody>
          <a:bodyPr/>
          <a:lstStyle/>
          <a:p>
            <a:pPr marL="457200" lvl="1" indent="0">
              <a:buNone/>
            </a:pPr>
            <a:endParaRPr lang="en-GB" dirty="0"/>
          </a:p>
          <a:p>
            <a:pPr lvl="1"/>
            <a:r>
              <a:rPr lang="en-GB" dirty="0"/>
              <a:t>The tables showing the frequency of inspections have been streamlined and updated to make them easier to interpret</a:t>
            </a:r>
          </a:p>
          <a:p>
            <a:pPr lvl="1"/>
            <a:endParaRPr lang="en-GB" dirty="0"/>
          </a:p>
          <a:p>
            <a:pPr lvl="1"/>
            <a:r>
              <a:rPr lang="en-GB" dirty="0"/>
              <a:t>Inspection reporting has been updated to be self-certification</a:t>
            </a:r>
          </a:p>
        </p:txBody>
      </p:sp>
      <p:pic>
        <p:nvPicPr>
          <p:cNvPr id="5" name="Picture 4">
            <a:extLst>
              <a:ext uri="{FF2B5EF4-FFF2-40B4-BE49-F238E27FC236}">
                <a16:creationId xmlns:a16="http://schemas.microsoft.com/office/drawing/2014/main" id="{B966BE61-75B9-04BE-45C2-0472EDEAFEC7}"/>
              </a:ext>
            </a:extLst>
          </p:cNvPr>
          <p:cNvPicPr>
            <a:picLocks noChangeAspect="1"/>
          </p:cNvPicPr>
          <p:nvPr/>
        </p:nvPicPr>
        <p:blipFill>
          <a:blip r:embed="rId2"/>
          <a:stretch>
            <a:fillRect/>
          </a:stretch>
        </p:blipFill>
        <p:spPr>
          <a:xfrm>
            <a:off x="10253820" y="436231"/>
            <a:ext cx="1081653" cy="600918"/>
          </a:xfrm>
          <a:prstGeom prst="rect">
            <a:avLst/>
          </a:prstGeom>
        </p:spPr>
      </p:pic>
      <p:sp>
        <p:nvSpPr>
          <p:cNvPr id="3" name="TextBox 2">
            <a:extLst>
              <a:ext uri="{FF2B5EF4-FFF2-40B4-BE49-F238E27FC236}">
                <a16:creationId xmlns:a16="http://schemas.microsoft.com/office/drawing/2014/main" id="{A47FAC04-B827-2BEE-533C-642D9B07F744}"/>
              </a:ext>
            </a:extLst>
          </p:cNvPr>
          <p:cNvSpPr txBox="1"/>
          <p:nvPr/>
        </p:nvSpPr>
        <p:spPr>
          <a:xfrm>
            <a:off x="409990" y="949095"/>
            <a:ext cx="6266620" cy="584775"/>
          </a:xfrm>
          <a:prstGeom prst="rect">
            <a:avLst/>
          </a:prstGeom>
          <a:noFill/>
        </p:spPr>
        <p:txBody>
          <a:bodyPr wrap="square">
            <a:spAutoFit/>
          </a:bodyPr>
          <a:lstStyle/>
          <a:p>
            <a:r>
              <a:rPr lang="en-GB" sz="3200" b="1" dirty="0">
                <a:solidFill>
                  <a:srgbClr val="000000"/>
                </a:solidFill>
                <a:latin typeface="Times New Roman"/>
              </a:rPr>
              <a:t>Benefits</a:t>
            </a:r>
          </a:p>
        </p:txBody>
      </p:sp>
    </p:spTree>
    <p:extLst>
      <p:ext uri="{BB962C8B-B14F-4D97-AF65-F5344CB8AC3E}">
        <p14:creationId xmlns:p14="http://schemas.microsoft.com/office/powerpoint/2010/main" val="1637515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65A3-A44E-46DA-C958-1F05EBAC734C}"/>
              </a:ext>
            </a:extLst>
          </p:cNvPr>
          <p:cNvSpPr>
            <a:spLocks noGrp="1"/>
          </p:cNvSpPr>
          <p:nvPr>
            <p:ph type="title"/>
          </p:nvPr>
        </p:nvSpPr>
        <p:spPr/>
        <p:txBody>
          <a:bodyPr/>
          <a:lstStyle/>
          <a:p>
            <a:r>
              <a:rPr lang="en-GB" dirty="0">
                <a:solidFill>
                  <a:srgbClr val="000000"/>
                </a:solidFill>
                <a:latin typeface="Times New Roman"/>
              </a:rPr>
              <a:t>Interactions with Other Disciplines</a:t>
            </a:r>
          </a:p>
        </p:txBody>
      </p:sp>
      <p:sp>
        <p:nvSpPr>
          <p:cNvPr id="4" name="Content Placeholder 3">
            <a:extLst>
              <a:ext uri="{FF2B5EF4-FFF2-40B4-BE49-F238E27FC236}">
                <a16:creationId xmlns:a16="http://schemas.microsoft.com/office/drawing/2014/main" id="{A6EB3892-9AB8-1723-97C0-A1078B2E0697}"/>
              </a:ext>
            </a:extLst>
          </p:cNvPr>
          <p:cNvSpPr>
            <a:spLocks noGrp="1"/>
          </p:cNvSpPr>
          <p:nvPr>
            <p:ph sz="quarter" idx="16"/>
          </p:nvPr>
        </p:nvSpPr>
        <p:spPr>
          <a:xfrm>
            <a:off x="996743" y="1950487"/>
            <a:ext cx="10874375" cy="4354512"/>
          </a:xfrm>
        </p:spPr>
        <p:txBody>
          <a:bodyPr/>
          <a:lstStyle/>
          <a:p>
            <a:r>
              <a:rPr lang="en-GB" dirty="0"/>
              <a:t>TII Network Operations</a:t>
            </a:r>
          </a:p>
          <a:p>
            <a:endParaRPr lang="en-GB" dirty="0"/>
          </a:p>
          <a:p>
            <a:r>
              <a:rPr lang="en-GB" dirty="0"/>
              <a:t>Consultant undertaking inspections</a:t>
            </a:r>
          </a:p>
          <a:p>
            <a:endParaRPr lang="en-GB" dirty="0"/>
          </a:p>
          <a:p>
            <a:r>
              <a:rPr lang="en-GB" dirty="0"/>
              <a:t>Standards Commission Technical advisor Arup  </a:t>
            </a:r>
          </a:p>
          <a:p>
            <a:endParaRPr lang="en-GB" dirty="0"/>
          </a:p>
          <a:p>
            <a:r>
              <a:rPr lang="en-GB" dirty="0"/>
              <a:t>Internal Auditor</a:t>
            </a:r>
          </a:p>
        </p:txBody>
      </p:sp>
      <p:pic>
        <p:nvPicPr>
          <p:cNvPr id="5" name="Picture 4">
            <a:extLst>
              <a:ext uri="{FF2B5EF4-FFF2-40B4-BE49-F238E27FC236}">
                <a16:creationId xmlns:a16="http://schemas.microsoft.com/office/drawing/2014/main" id="{5FA06A44-DB0A-4EFA-983F-99039873D130}"/>
              </a:ext>
            </a:extLst>
          </p:cNvPr>
          <p:cNvPicPr>
            <a:picLocks noChangeAspect="1"/>
          </p:cNvPicPr>
          <p:nvPr/>
        </p:nvPicPr>
        <p:blipFill>
          <a:blip r:embed="rId2"/>
          <a:stretch>
            <a:fillRect/>
          </a:stretch>
        </p:blipFill>
        <p:spPr>
          <a:xfrm>
            <a:off x="10451533" y="391690"/>
            <a:ext cx="1081653" cy="600918"/>
          </a:xfrm>
          <a:prstGeom prst="rect">
            <a:avLst/>
          </a:prstGeom>
        </p:spPr>
      </p:pic>
      <p:sp>
        <p:nvSpPr>
          <p:cNvPr id="6" name="TextBox 5">
            <a:extLst>
              <a:ext uri="{FF2B5EF4-FFF2-40B4-BE49-F238E27FC236}">
                <a16:creationId xmlns:a16="http://schemas.microsoft.com/office/drawing/2014/main" id="{E2319A9A-2646-2E13-FD7D-A6981C4A5120}"/>
              </a:ext>
            </a:extLst>
          </p:cNvPr>
          <p:cNvSpPr txBox="1"/>
          <p:nvPr/>
        </p:nvSpPr>
        <p:spPr>
          <a:xfrm>
            <a:off x="767798" y="1109586"/>
            <a:ext cx="6266620" cy="584775"/>
          </a:xfrm>
          <a:prstGeom prst="rect">
            <a:avLst/>
          </a:prstGeom>
          <a:noFill/>
        </p:spPr>
        <p:txBody>
          <a:bodyPr wrap="square">
            <a:spAutoFit/>
          </a:bodyPr>
          <a:lstStyle/>
          <a:p>
            <a:r>
              <a:rPr lang="en-GB" sz="3200" b="1" dirty="0">
                <a:solidFill>
                  <a:srgbClr val="000000"/>
                </a:solidFill>
                <a:latin typeface="Times New Roman"/>
              </a:rPr>
              <a:t>Stakeholder Engagement</a:t>
            </a:r>
          </a:p>
        </p:txBody>
      </p:sp>
    </p:spTree>
    <p:extLst>
      <p:ext uri="{BB962C8B-B14F-4D97-AF65-F5344CB8AC3E}">
        <p14:creationId xmlns:p14="http://schemas.microsoft.com/office/powerpoint/2010/main" val="3099501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3">
            <a:extLst>
              <a:ext uri="{FF2B5EF4-FFF2-40B4-BE49-F238E27FC236}">
                <a16:creationId xmlns:a16="http://schemas.microsoft.com/office/drawing/2014/main" id="{93ED5CED-361E-B101-3710-37B05314C621}"/>
              </a:ext>
            </a:extLst>
          </p:cNvPr>
          <p:cNvSpPr>
            <a:spLocks noGrp="1"/>
          </p:cNvSpPr>
          <p:nvPr/>
        </p:nvSpPr>
        <p:spPr>
          <a:xfrm>
            <a:off x="838200" y="1825625"/>
            <a:ext cx="10515600" cy="4351339"/>
          </a:xfrm>
          <a:prstGeom prst="rect">
            <a:avLst/>
          </a:prstGeom>
        </p:spPr>
        <p:txBody>
          <a:bodyPr vert="horz" lIns="121920" tIns="60960" rIns="121920" bIns="60960" rtlCol="0" anchor="t">
            <a:normAutofit/>
          </a:bodyPr>
          <a:lstStyle>
            <a:defPPr>
              <a:defRPr lang="en-US"/>
            </a:defPPr>
            <a:lvl1pPr marL="0" indent="-171450" algn="l" defTabSz="1219170" rtl="0" eaLnBrk="1" latinLnBrk="0" hangingPunct="1">
              <a:lnSpc>
                <a:spcPct val="90000"/>
              </a:lnSpc>
              <a:spcBef>
                <a:spcPts val="750"/>
              </a:spcBef>
              <a:buFont typeface="Arial" panose="020B0604020202020204" pitchFamily="34" charset="0"/>
              <a:buChar char="•"/>
              <a:defRPr sz="2400" b="0" i="0" kern="1200">
                <a:solidFill>
                  <a:schemeClr val="tx1"/>
                </a:solidFill>
                <a:latin typeface="+mn-lt"/>
                <a:ea typeface="+mn-ea"/>
                <a:cs typeface="+mn-cs"/>
              </a:defRPr>
            </a:lvl1pPr>
            <a:lvl2pPr marL="609585" indent="-171450" algn="l" defTabSz="1219170" rtl="0" eaLnBrk="1" latinLnBrk="0" hangingPunct="1">
              <a:lnSpc>
                <a:spcPct val="90000"/>
              </a:lnSpc>
              <a:spcBef>
                <a:spcPts val="375"/>
              </a:spcBef>
              <a:buFont typeface="Arial" panose="020B0604020202020204" pitchFamily="34" charset="0"/>
              <a:buChar char="•"/>
              <a:defRPr sz="2400" b="0" i="0" kern="1200">
                <a:solidFill>
                  <a:schemeClr val="tx1"/>
                </a:solidFill>
                <a:latin typeface="+mn-lt"/>
                <a:ea typeface="+mn-ea"/>
                <a:cs typeface="+mn-cs"/>
              </a:defRPr>
            </a:lvl2pPr>
            <a:lvl3pPr marL="1219170" indent="-171450" algn="l" defTabSz="1219170" rtl="0" eaLnBrk="1" latinLnBrk="0" hangingPunct="1">
              <a:lnSpc>
                <a:spcPct val="90000"/>
              </a:lnSpc>
              <a:spcBef>
                <a:spcPts val="375"/>
              </a:spcBef>
              <a:buFont typeface="Arial" panose="020B0604020202020204" pitchFamily="34" charset="0"/>
              <a:buChar char="•"/>
              <a:defRPr sz="2400" b="0" i="0" kern="1200">
                <a:solidFill>
                  <a:schemeClr val="tx1"/>
                </a:solidFill>
                <a:latin typeface="+mn-lt"/>
                <a:ea typeface="+mn-ea"/>
                <a:cs typeface="+mn-cs"/>
              </a:defRPr>
            </a:lvl3pPr>
            <a:lvl4pPr marL="1828754" indent="-171450" algn="l" defTabSz="1219170" rtl="0" eaLnBrk="1" latinLnBrk="0" hangingPunct="1">
              <a:lnSpc>
                <a:spcPct val="90000"/>
              </a:lnSpc>
              <a:spcBef>
                <a:spcPts val="375"/>
              </a:spcBef>
              <a:buFont typeface="Arial" panose="020B0604020202020204" pitchFamily="34" charset="0"/>
              <a:buChar char="•"/>
              <a:defRPr sz="2400" b="0" i="0" kern="1200">
                <a:solidFill>
                  <a:schemeClr val="tx1"/>
                </a:solidFill>
                <a:latin typeface="+mn-lt"/>
                <a:ea typeface="+mn-ea"/>
                <a:cs typeface="+mn-cs"/>
              </a:defRPr>
            </a:lvl4pPr>
            <a:lvl5pPr marL="2438339" indent="-171450" algn="l" defTabSz="1219170" rtl="0" eaLnBrk="1" latinLnBrk="0" hangingPunct="1">
              <a:lnSpc>
                <a:spcPct val="90000"/>
              </a:lnSpc>
              <a:spcBef>
                <a:spcPts val="375"/>
              </a:spcBef>
              <a:buFont typeface="Arial" panose="020B0604020202020204" pitchFamily="34" charset="0"/>
              <a:buChar char="•"/>
              <a:defRPr sz="2400" b="0" i="0" kern="1200">
                <a:solidFill>
                  <a:schemeClr val="tx1"/>
                </a:solidFill>
                <a:latin typeface="+mn-lt"/>
                <a:ea typeface="+mn-ea"/>
                <a:cs typeface="+mn-cs"/>
              </a:defRPr>
            </a:lvl5pPr>
            <a:lvl6pPr marL="3047924"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6pPr>
            <a:lvl7pPr marL="3657509"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7pPr>
            <a:lvl8pPr marL="4267093"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8pPr>
            <a:lvl9pPr marL="4876678"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dirty="0">
                <a:latin typeface="Avenir Next Regular"/>
              </a:rPr>
              <a:t>Reminder of importance of standards</a:t>
            </a:r>
            <a:endParaRPr lang="en-US" dirty="0"/>
          </a:p>
        </p:txBody>
      </p:sp>
      <p:sp>
        <p:nvSpPr>
          <p:cNvPr id="3" name="Title 1">
            <a:extLst>
              <a:ext uri="{FF2B5EF4-FFF2-40B4-BE49-F238E27FC236}">
                <a16:creationId xmlns:a16="http://schemas.microsoft.com/office/drawing/2014/main" id="{59304742-22E3-1057-8825-AD7E7C07A6EB}"/>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90000"/>
              </a:lnSpc>
              <a:spcBef>
                <a:spcPct val="0"/>
              </a:spcBef>
              <a:buNone/>
              <a:defRPr sz="2400" b="0" i="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200" b="1" dirty="0">
                <a:solidFill>
                  <a:srgbClr val="898989"/>
                </a:solidFill>
                <a:latin typeface="Avenir Next Regular"/>
                <a:cs typeface="Segoe UI"/>
              </a:rPr>
              <a:t>Why TII set Standards</a:t>
            </a:r>
            <a:endParaRPr lang="en-US" dirty="0">
              <a:solidFill>
                <a:srgbClr val="000000"/>
              </a:solidFill>
              <a:cs typeface="Segoe UI"/>
            </a:endParaRPr>
          </a:p>
        </p:txBody>
      </p:sp>
      <p:sp>
        <p:nvSpPr>
          <p:cNvPr id="4" name="TextBox 17">
            <a:extLst>
              <a:ext uri="{FF2B5EF4-FFF2-40B4-BE49-F238E27FC236}">
                <a16:creationId xmlns:a16="http://schemas.microsoft.com/office/drawing/2014/main" id="{F4F5F83A-0819-A920-E4DC-E2505B813726}"/>
              </a:ext>
            </a:extLst>
          </p:cNvPr>
          <p:cNvSpPr txBox="1"/>
          <p:nvPr/>
        </p:nvSpPr>
        <p:spPr>
          <a:xfrm>
            <a:off x="1339403" y="2686713"/>
            <a:ext cx="6096000" cy="1231107"/>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latin typeface="Avenir Next Regular"/>
              </a:rPr>
              <a:t>TII has authority to provide standards for National Roads and this is defined under the Roads Act 1993 as amended</a:t>
            </a:r>
            <a:endParaRPr lang="en-IE" sz="3200" dirty="0"/>
          </a:p>
        </p:txBody>
      </p:sp>
      <p:sp>
        <p:nvSpPr>
          <p:cNvPr id="5" name="TextBox 19">
            <a:extLst>
              <a:ext uri="{FF2B5EF4-FFF2-40B4-BE49-F238E27FC236}">
                <a16:creationId xmlns:a16="http://schemas.microsoft.com/office/drawing/2014/main" id="{168C6D99-F0DF-0487-F78B-22CCDADFDB8B}"/>
              </a:ext>
            </a:extLst>
          </p:cNvPr>
          <p:cNvSpPr txBox="1"/>
          <p:nvPr/>
        </p:nvSpPr>
        <p:spPr>
          <a:xfrm>
            <a:off x="5615189" y="3764029"/>
            <a:ext cx="6096000" cy="1200329"/>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2400" dirty="0">
                <a:solidFill>
                  <a:srgbClr val="242424"/>
                </a:solidFill>
                <a:latin typeface="Avenir Next Regular"/>
              </a:rPr>
              <a:t>T</a:t>
            </a:r>
            <a:r>
              <a:rPr lang="en-GB" sz="2400" b="0" i="0" dirty="0">
                <a:solidFill>
                  <a:srgbClr val="242424"/>
                </a:solidFill>
                <a:effectLst/>
                <a:latin typeface="Avenir Next Regular"/>
              </a:rPr>
              <a:t>he importance of setting and adhering to TII standards ensures quality, safety, and consistency for the national road network</a:t>
            </a:r>
            <a:endParaRPr lang="en-US" sz="3200" dirty="0">
              <a:latin typeface="Avenir Next Regular"/>
            </a:endParaRPr>
          </a:p>
        </p:txBody>
      </p:sp>
    </p:spTree>
    <p:extLst>
      <p:ext uri="{BB962C8B-B14F-4D97-AF65-F5344CB8AC3E}">
        <p14:creationId xmlns:p14="http://schemas.microsoft.com/office/powerpoint/2010/main" val="156874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65A3-A44E-46DA-C958-1F05EBAC734C}"/>
              </a:ext>
            </a:extLst>
          </p:cNvPr>
          <p:cNvSpPr>
            <a:spLocks noGrp="1"/>
          </p:cNvSpPr>
          <p:nvPr>
            <p:ph type="title"/>
          </p:nvPr>
        </p:nvSpPr>
        <p:spPr/>
        <p:txBody>
          <a:bodyPr/>
          <a:lstStyle/>
          <a:p>
            <a:r>
              <a:rPr lang="en-GB" dirty="0">
                <a:solidFill>
                  <a:srgbClr val="000000"/>
                </a:solidFill>
                <a:latin typeface="Times New Roman"/>
              </a:rPr>
              <a:t>Key Changes/Updates</a:t>
            </a:r>
          </a:p>
        </p:txBody>
      </p:sp>
      <p:sp>
        <p:nvSpPr>
          <p:cNvPr id="4" name="Content Placeholder 3">
            <a:extLst>
              <a:ext uri="{FF2B5EF4-FFF2-40B4-BE49-F238E27FC236}">
                <a16:creationId xmlns:a16="http://schemas.microsoft.com/office/drawing/2014/main" id="{A6EB3892-9AB8-1723-97C0-A1078B2E0697}"/>
              </a:ext>
            </a:extLst>
          </p:cNvPr>
          <p:cNvSpPr>
            <a:spLocks noGrp="1"/>
          </p:cNvSpPr>
          <p:nvPr>
            <p:ph sz="quarter" idx="16"/>
          </p:nvPr>
        </p:nvSpPr>
        <p:spPr>
          <a:xfrm>
            <a:off x="658812" y="1659248"/>
            <a:ext cx="10874375" cy="5097782"/>
          </a:xfrm>
        </p:spPr>
        <p:txBody>
          <a:bodyPr/>
          <a:lstStyle/>
          <a:p>
            <a:r>
              <a:rPr lang="en-GB" sz="2400" b="0" i="0" u="none" strike="noStrike" baseline="0" dirty="0">
                <a:solidFill>
                  <a:srgbClr val="000000"/>
                </a:solidFill>
                <a:latin typeface="Arial" panose="020B0604020202020204" pitchFamily="34" charset="0"/>
              </a:rPr>
              <a:t>The Standard has been revised to reflect changes in European and National legislation. </a:t>
            </a:r>
          </a:p>
          <a:p>
            <a:endParaRPr lang="en-GB" sz="2400" b="0" i="0" u="none" strike="noStrike" baseline="0" dirty="0">
              <a:solidFill>
                <a:srgbClr val="000000"/>
              </a:solidFill>
              <a:latin typeface="Arial" panose="020B0604020202020204" pitchFamily="34" charset="0"/>
            </a:endParaRPr>
          </a:p>
          <a:p>
            <a:pPr>
              <a:lnSpc>
                <a:spcPct val="150000"/>
              </a:lnSpc>
            </a:pPr>
            <a:r>
              <a:rPr lang="en-GB" sz="2400" b="0" i="0" u="none" strike="noStrike" baseline="0" dirty="0">
                <a:solidFill>
                  <a:srgbClr val="000000"/>
                </a:solidFill>
                <a:latin typeface="Arial" panose="020B0604020202020204" pitchFamily="34" charset="0"/>
              </a:rPr>
              <a:t>CC-STY-04005 Inspection Qualifications for Safety Measures Inspections has been withdrawn, and qualification criteria have now been included in this standard and aligned with the Temporary Traffic Management Operations Guidance documents available at </a:t>
            </a:r>
            <a:r>
              <a:rPr lang="en-GB" sz="2400" b="0" i="0" u="none" strike="noStrike" baseline="0" dirty="0">
                <a:solidFill>
                  <a:srgbClr val="0462C1"/>
                </a:solidFill>
                <a:latin typeface="Arial" panose="020B0604020202020204" pitchFamily="34" charset="0"/>
              </a:rPr>
              <a:t>https://www.trafficsigns.ie/ttm</a:t>
            </a:r>
            <a:r>
              <a:rPr lang="en-GB" sz="2400" b="0" i="0" u="none" strike="noStrike" baseline="0" dirty="0">
                <a:solidFill>
                  <a:srgbClr val="000000"/>
                </a:solidFill>
                <a:latin typeface="Arial" panose="020B0604020202020204" pitchFamily="34" charset="0"/>
              </a:rPr>
              <a:t>. </a:t>
            </a:r>
          </a:p>
          <a:p>
            <a:endParaRPr lang="en-GB" sz="2400" b="0" i="0" u="none" strike="noStrike" baseline="0" dirty="0">
              <a:solidFill>
                <a:srgbClr val="000000"/>
              </a:solidFill>
              <a:latin typeface="Arial" panose="020B0604020202020204" pitchFamily="34" charset="0"/>
            </a:endParaRPr>
          </a:p>
          <a:p>
            <a:r>
              <a:rPr lang="en-GB" sz="2400" b="0" i="0" u="none" strike="noStrike" baseline="0" dirty="0">
                <a:solidFill>
                  <a:srgbClr val="000000"/>
                </a:solidFill>
                <a:latin typeface="Arial" panose="020B0604020202020204" pitchFamily="34" charset="0"/>
              </a:rPr>
              <a:t>The scope requirements have been amended for sanctioned works. </a:t>
            </a:r>
          </a:p>
        </p:txBody>
      </p:sp>
      <p:pic>
        <p:nvPicPr>
          <p:cNvPr id="5" name="Picture 4">
            <a:extLst>
              <a:ext uri="{FF2B5EF4-FFF2-40B4-BE49-F238E27FC236}">
                <a16:creationId xmlns:a16="http://schemas.microsoft.com/office/drawing/2014/main" id="{E2664466-22B5-48CB-A446-6600D23F956E}"/>
              </a:ext>
            </a:extLst>
          </p:cNvPr>
          <p:cNvPicPr>
            <a:picLocks noChangeAspect="1"/>
          </p:cNvPicPr>
          <p:nvPr/>
        </p:nvPicPr>
        <p:blipFill>
          <a:blip r:embed="rId2"/>
          <a:stretch>
            <a:fillRect/>
          </a:stretch>
        </p:blipFill>
        <p:spPr>
          <a:xfrm>
            <a:off x="10272147" y="692149"/>
            <a:ext cx="1081653" cy="600918"/>
          </a:xfrm>
          <a:prstGeom prst="rect">
            <a:avLst/>
          </a:prstGeom>
        </p:spPr>
      </p:pic>
      <p:sp>
        <p:nvSpPr>
          <p:cNvPr id="3" name="TextBox 2">
            <a:extLst>
              <a:ext uri="{FF2B5EF4-FFF2-40B4-BE49-F238E27FC236}">
                <a16:creationId xmlns:a16="http://schemas.microsoft.com/office/drawing/2014/main" id="{BC628466-C3C7-909D-9E26-43852B896D87}"/>
              </a:ext>
            </a:extLst>
          </p:cNvPr>
          <p:cNvSpPr txBox="1"/>
          <p:nvPr/>
        </p:nvSpPr>
        <p:spPr>
          <a:xfrm>
            <a:off x="380173" y="666968"/>
            <a:ext cx="6266620" cy="584775"/>
          </a:xfrm>
          <a:prstGeom prst="rect">
            <a:avLst/>
          </a:prstGeom>
          <a:noFill/>
        </p:spPr>
        <p:txBody>
          <a:bodyPr wrap="square">
            <a:spAutoFit/>
          </a:bodyPr>
          <a:lstStyle/>
          <a:p>
            <a:r>
              <a:rPr lang="en-GB" sz="3200" dirty="0">
                <a:solidFill>
                  <a:srgbClr val="000000"/>
                </a:solidFill>
                <a:latin typeface="Times New Roman"/>
              </a:rPr>
              <a:t>Key Changes/Updates</a:t>
            </a:r>
          </a:p>
        </p:txBody>
      </p:sp>
    </p:spTree>
    <p:extLst>
      <p:ext uri="{BB962C8B-B14F-4D97-AF65-F5344CB8AC3E}">
        <p14:creationId xmlns:p14="http://schemas.microsoft.com/office/powerpoint/2010/main" val="627948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FB8D1-FD0C-FF22-E115-B9458494C5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A7E4E-AE25-DB8C-9FD0-E120656B4ED0}"/>
              </a:ext>
            </a:extLst>
          </p:cNvPr>
          <p:cNvSpPr>
            <a:spLocks noGrp="1"/>
          </p:cNvSpPr>
          <p:nvPr>
            <p:ph type="title"/>
          </p:nvPr>
        </p:nvSpPr>
        <p:spPr/>
        <p:txBody>
          <a:bodyPr/>
          <a:lstStyle/>
          <a:p>
            <a:r>
              <a:rPr lang="en-GB" dirty="0">
                <a:solidFill>
                  <a:srgbClr val="000000"/>
                </a:solidFill>
                <a:latin typeface="Times New Roman"/>
              </a:rPr>
              <a:t>Key Changes/Updates</a:t>
            </a:r>
          </a:p>
        </p:txBody>
      </p:sp>
      <p:sp>
        <p:nvSpPr>
          <p:cNvPr id="4" name="Content Placeholder 3">
            <a:extLst>
              <a:ext uri="{FF2B5EF4-FFF2-40B4-BE49-F238E27FC236}">
                <a16:creationId xmlns:a16="http://schemas.microsoft.com/office/drawing/2014/main" id="{8A75B57C-08EC-0367-B0F2-616E5DCA82A8}"/>
              </a:ext>
            </a:extLst>
          </p:cNvPr>
          <p:cNvSpPr>
            <a:spLocks noGrp="1"/>
          </p:cNvSpPr>
          <p:nvPr>
            <p:ph sz="quarter" idx="16"/>
          </p:nvPr>
        </p:nvSpPr>
        <p:spPr>
          <a:xfrm>
            <a:off x="658812" y="1760218"/>
            <a:ext cx="10874375" cy="5097782"/>
          </a:xfrm>
        </p:spPr>
        <p:txBody>
          <a:bodyPr/>
          <a:lstStyle/>
          <a:p>
            <a:r>
              <a:rPr lang="en-GB" sz="2400" b="0" i="0" u="none" strike="noStrike" baseline="0" dirty="0">
                <a:solidFill>
                  <a:srgbClr val="000000"/>
                </a:solidFill>
                <a:latin typeface="Arial" panose="020B0604020202020204" pitchFamily="34" charset="0"/>
              </a:rPr>
              <a:t>Reference to the TII Temporary Safety Measures web-based database has been updated. </a:t>
            </a:r>
          </a:p>
          <a:p>
            <a:endParaRPr lang="en-GB" sz="2400" b="0" i="0" u="none" strike="noStrike" baseline="0" dirty="0">
              <a:solidFill>
                <a:srgbClr val="000000"/>
              </a:solidFill>
              <a:latin typeface="Arial" panose="020B0604020202020204" pitchFamily="34" charset="0"/>
            </a:endParaRPr>
          </a:p>
          <a:p>
            <a:r>
              <a:rPr lang="en-GB" sz="2400" b="0" i="0" u="none" strike="noStrike" baseline="0" dirty="0">
                <a:solidFill>
                  <a:srgbClr val="000000"/>
                </a:solidFill>
                <a:latin typeface="Arial" panose="020B0604020202020204" pitchFamily="34" charset="0"/>
              </a:rPr>
              <a:t>The tables showing the frequency of inspections have been streamlined and updated to make them easier to interpret. </a:t>
            </a:r>
          </a:p>
          <a:p>
            <a:endParaRPr lang="en-GB" sz="2400" b="0" i="0" u="none" strike="noStrike" baseline="0" dirty="0">
              <a:solidFill>
                <a:srgbClr val="000000"/>
              </a:solidFill>
              <a:latin typeface="Arial" panose="020B0604020202020204" pitchFamily="34" charset="0"/>
            </a:endParaRPr>
          </a:p>
          <a:p>
            <a:r>
              <a:rPr lang="en-GB" sz="2400" b="0" i="0" u="none" strike="noStrike" baseline="0" dirty="0">
                <a:solidFill>
                  <a:srgbClr val="000000"/>
                </a:solidFill>
                <a:latin typeface="Arial" panose="020B0604020202020204" pitchFamily="34" charset="0"/>
              </a:rPr>
              <a:t>Inspection reporting has been updated to be self-certification. </a:t>
            </a:r>
          </a:p>
          <a:p>
            <a:pPr marL="0" indent="0">
              <a:buNone/>
            </a:pPr>
            <a:r>
              <a:rPr lang="en-IE" sz="2400" b="0" i="0" u="none" strike="noStrike" baseline="0" dirty="0">
                <a:solidFill>
                  <a:srgbClr val="000000"/>
                </a:solidFill>
                <a:latin typeface="Arial" panose="020B0604020202020204" pitchFamily="34" charset="0"/>
              </a:rPr>
              <a:t>	</a:t>
            </a:r>
          </a:p>
        </p:txBody>
      </p:sp>
      <p:pic>
        <p:nvPicPr>
          <p:cNvPr id="5" name="Picture 4">
            <a:extLst>
              <a:ext uri="{FF2B5EF4-FFF2-40B4-BE49-F238E27FC236}">
                <a16:creationId xmlns:a16="http://schemas.microsoft.com/office/drawing/2014/main" id="{F16CFA1F-CB60-ED90-6BF2-8A982A8162C6}"/>
              </a:ext>
            </a:extLst>
          </p:cNvPr>
          <p:cNvPicPr>
            <a:picLocks noChangeAspect="1"/>
          </p:cNvPicPr>
          <p:nvPr/>
        </p:nvPicPr>
        <p:blipFill>
          <a:blip r:embed="rId2"/>
          <a:stretch>
            <a:fillRect/>
          </a:stretch>
        </p:blipFill>
        <p:spPr>
          <a:xfrm>
            <a:off x="10272147" y="692149"/>
            <a:ext cx="1081653" cy="600918"/>
          </a:xfrm>
          <a:prstGeom prst="rect">
            <a:avLst/>
          </a:prstGeom>
        </p:spPr>
      </p:pic>
      <p:sp>
        <p:nvSpPr>
          <p:cNvPr id="3" name="TextBox 2">
            <a:extLst>
              <a:ext uri="{FF2B5EF4-FFF2-40B4-BE49-F238E27FC236}">
                <a16:creationId xmlns:a16="http://schemas.microsoft.com/office/drawing/2014/main" id="{F9C7787E-EDB6-7E9F-7CAE-43ECE8871A52}"/>
              </a:ext>
            </a:extLst>
          </p:cNvPr>
          <p:cNvSpPr txBox="1"/>
          <p:nvPr/>
        </p:nvSpPr>
        <p:spPr>
          <a:xfrm>
            <a:off x="380173" y="666968"/>
            <a:ext cx="6266620" cy="584775"/>
          </a:xfrm>
          <a:prstGeom prst="rect">
            <a:avLst/>
          </a:prstGeom>
          <a:noFill/>
        </p:spPr>
        <p:txBody>
          <a:bodyPr wrap="square">
            <a:spAutoFit/>
          </a:bodyPr>
          <a:lstStyle/>
          <a:p>
            <a:r>
              <a:rPr lang="en-GB" sz="3200" dirty="0">
                <a:solidFill>
                  <a:srgbClr val="000000"/>
                </a:solidFill>
                <a:latin typeface="Times New Roman"/>
              </a:rPr>
              <a:t>Key Changes/Updates</a:t>
            </a:r>
          </a:p>
        </p:txBody>
      </p:sp>
    </p:spTree>
    <p:extLst>
      <p:ext uri="{BB962C8B-B14F-4D97-AF65-F5344CB8AC3E}">
        <p14:creationId xmlns:p14="http://schemas.microsoft.com/office/powerpoint/2010/main" val="1712224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BC92-C848-19B8-38D7-A1FC4463AE89}"/>
              </a:ext>
            </a:extLst>
          </p:cNvPr>
          <p:cNvSpPr>
            <a:spLocks noGrp="1"/>
          </p:cNvSpPr>
          <p:nvPr>
            <p:ph type="title"/>
          </p:nvPr>
        </p:nvSpPr>
        <p:spPr/>
        <p:txBody>
          <a:bodyPr/>
          <a:lstStyle/>
          <a:p>
            <a:r>
              <a:rPr lang="en-IE" dirty="0"/>
              <a:t>How Will this Affect Projects?</a:t>
            </a:r>
          </a:p>
        </p:txBody>
      </p:sp>
      <p:sp>
        <p:nvSpPr>
          <p:cNvPr id="4" name="Content Placeholder 3">
            <a:extLst>
              <a:ext uri="{FF2B5EF4-FFF2-40B4-BE49-F238E27FC236}">
                <a16:creationId xmlns:a16="http://schemas.microsoft.com/office/drawing/2014/main" id="{6CDA6872-3578-BFB9-678C-826FC12F108E}"/>
              </a:ext>
            </a:extLst>
          </p:cNvPr>
          <p:cNvSpPr>
            <a:spLocks noGrp="1"/>
          </p:cNvSpPr>
          <p:nvPr>
            <p:ph sz="quarter" idx="16"/>
          </p:nvPr>
        </p:nvSpPr>
        <p:spPr>
          <a:xfrm>
            <a:off x="658811" y="2005099"/>
            <a:ext cx="10475828" cy="4354512"/>
          </a:xfrm>
        </p:spPr>
        <p:txBody>
          <a:bodyPr/>
          <a:lstStyle/>
          <a:p>
            <a:pPr>
              <a:spcAft>
                <a:spcPts val="1200"/>
              </a:spcAft>
            </a:pPr>
            <a:r>
              <a:rPr lang="en-GB" sz="2400" dirty="0"/>
              <a:t>There should be no effect on current projects as a lot of the changes were made to be consistent with existing procedures.</a:t>
            </a:r>
          </a:p>
          <a:p>
            <a:pPr>
              <a:spcAft>
                <a:spcPts val="1200"/>
              </a:spcAft>
            </a:pPr>
            <a:endParaRPr lang="en-IE" sz="2400" dirty="0"/>
          </a:p>
        </p:txBody>
      </p:sp>
      <p:pic>
        <p:nvPicPr>
          <p:cNvPr id="5" name="Picture 4">
            <a:extLst>
              <a:ext uri="{FF2B5EF4-FFF2-40B4-BE49-F238E27FC236}">
                <a16:creationId xmlns:a16="http://schemas.microsoft.com/office/drawing/2014/main" id="{17476603-F231-9986-F343-E0514F17AAD3}"/>
              </a:ext>
            </a:extLst>
          </p:cNvPr>
          <p:cNvPicPr>
            <a:picLocks noChangeAspect="1"/>
          </p:cNvPicPr>
          <p:nvPr/>
        </p:nvPicPr>
        <p:blipFill>
          <a:blip r:embed="rId3"/>
          <a:stretch>
            <a:fillRect/>
          </a:stretch>
        </p:blipFill>
        <p:spPr>
          <a:xfrm>
            <a:off x="10159343" y="700505"/>
            <a:ext cx="975296" cy="541831"/>
          </a:xfrm>
          <a:prstGeom prst="rect">
            <a:avLst/>
          </a:prstGeom>
        </p:spPr>
      </p:pic>
      <p:sp>
        <p:nvSpPr>
          <p:cNvPr id="3" name="TextBox 2">
            <a:extLst>
              <a:ext uri="{FF2B5EF4-FFF2-40B4-BE49-F238E27FC236}">
                <a16:creationId xmlns:a16="http://schemas.microsoft.com/office/drawing/2014/main" id="{A9F4F0A0-99DC-185E-B9FF-2E9B42F91E96}"/>
              </a:ext>
            </a:extLst>
          </p:cNvPr>
          <p:cNvSpPr txBox="1"/>
          <p:nvPr/>
        </p:nvSpPr>
        <p:spPr>
          <a:xfrm>
            <a:off x="409990" y="949095"/>
            <a:ext cx="6266620" cy="584775"/>
          </a:xfrm>
          <a:prstGeom prst="rect">
            <a:avLst/>
          </a:prstGeom>
          <a:noFill/>
        </p:spPr>
        <p:txBody>
          <a:bodyPr wrap="square">
            <a:spAutoFit/>
          </a:bodyPr>
          <a:lstStyle/>
          <a:p>
            <a:r>
              <a:rPr lang="en-GB" sz="3200" dirty="0">
                <a:solidFill>
                  <a:srgbClr val="000000"/>
                </a:solidFill>
                <a:latin typeface="Times New Roman"/>
              </a:rPr>
              <a:t>How will this affect projects?</a:t>
            </a:r>
          </a:p>
        </p:txBody>
      </p:sp>
    </p:spTree>
    <p:extLst>
      <p:ext uri="{BB962C8B-B14F-4D97-AF65-F5344CB8AC3E}">
        <p14:creationId xmlns:p14="http://schemas.microsoft.com/office/powerpoint/2010/main" val="292280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6FD01-7AEE-5F85-40FE-4CFCBC69593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2FCF0CF-B966-B90A-BD6F-04795B4D138B}"/>
              </a:ext>
            </a:extLst>
          </p:cNvPr>
          <p:cNvSpPr txBox="1"/>
          <p:nvPr/>
        </p:nvSpPr>
        <p:spPr>
          <a:xfrm>
            <a:off x="833600" y="163171"/>
            <a:ext cx="11152021" cy="15495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1200" dirty="0">
                <a:latin typeface="+mj-lt"/>
                <a:ea typeface="+mj-ea"/>
                <a:cs typeface="+mj-cs"/>
              </a:rPr>
              <a:t>Focus for next 12 months </a:t>
            </a:r>
            <a:r>
              <a:rPr lang="en-US" sz="3200" b="1" dirty="0">
                <a:latin typeface="+mj-lt"/>
                <a:ea typeface="+mj-ea"/>
                <a:cs typeface="+mj-cs"/>
              </a:rPr>
              <a:t>Road Safety</a:t>
            </a:r>
            <a:endParaRPr lang="en-US" sz="3200" b="1" kern="1200" dirty="0">
              <a:solidFill>
                <a:schemeClr val="tx1"/>
              </a:solidFill>
              <a:latin typeface="+mj-lt"/>
              <a:ea typeface="+mj-ea"/>
              <a:cs typeface="+mj-cs"/>
            </a:endParaRPr>
          </a:p>
        </p:txBody>
      </p:sp>
      <p:sp>
        <p:nvSpPr>
          <p:cNvPr id="14" name="TextBox 13">
            <a:extLst>
              <a:ext uri="{FF2B5EF4-FFF2-40B4-BE49-F238E27FC236}">
                <a16:creationId xmlns:a16="http://schemas.microsoft.com/office/drawing/2014/main" id="{20F661AB-301C-4E16-42F9-98A59AD37587}"/>
              </a:ext>
            </a:extLst>
          </p:cNvPr>
          <p:cNvSpPr txBox="1"/>
          <p:nvPr/>
        </p:nvSpPr>
        <p:spPr>
          <a:xfrm>
            <a:off x="1106466" y="2014602"/>
            <a:ext cx="767349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Calibri" panose="020F0502020204030204"/>
                <a:cs typeface="Calibri" panose="020F0502020204030204"/>
              </a:rPr>
              <a:t>Divided Roads</a:t>
            </a:r>
          </a:p>
          <a:p>
            <a:pPr marL="285750" indent="-285750">
              <a:buFont typeface="Arial"/>
              <a:buChar char="•"/>
            </a:pPr>
            <a:endParaRPr lang="en-US" dirty="0">
              <a:ea typeface="Calibri" panose="020F0502020204030204"/>
              <a:cs typeface="Calibri" panose="020F0502020204030204"/>
            </a:endParaRPr>
          </a:p>
          <a:p>
            <a:pPr marL="285750" indent="-285750">
              <a:buFont typeface="Arial"/>
              <a:buChar char="•"/>
            </a:pPr>
            <a:r>
              <a:rPr lang="en-US" dirty="0">
                <a:ea typeface="Calibri" panose="020F0502020204030204"/>
                <a:cs typeface="Calibri" panose="020F0502020204030204"/>
              </a:rPr>
              <a:t>Network wide Road Safety Assessment</a:t>
            </a:r>
          </a:p>
          <a:p>
            <a:pPr marL="285750" indent="-285750">
              <a:buFont typeface="Arial"/>
              <a:buChar char="•"/>
            </a:pPr>
            <a:endParaRPr lang="en-US" dirty="0">
              <a:ea typeface="Calibri" panose="020F0502020204030204"/>
              <a:cs typeface="Calibri" panose="020F0502020204030204"/>
            </a:endParaRPr>
          </a:p>
          <a:p>
            <a:pPr marL="285750" indent="-285750">
              <a:buFont typeface="Arial"/>
              <a:buChar char="•"/>
            </a:pPr>
            <a:r>
              <a:rPr lang="en-US" dirty="0">
                <a:ea typeface="Calibri" panose="020F0502020204030204"/>
                <a:cs typeface="Calibri" panose="020F0502020204030204"/>
              </a:rPr>
              <a:t>Guidelines for rural bus stops</a:t>
            </a:r>
          </a:p>
          <a:p>
            <a:pPr marL="285750" indent="-285750">
              <a:buFont typeface="Arial"/>
              <a:buChar char="•"/>
            </a:pPr>
            <a:endParaRPr lang="en-US" dirty="0">
              <a:ea typeface="Calibri" panose="020F0502020204030204"/>
              <a:cs typeface="Calibri" panose="020F0502020204030204"/>
            </a:endParaRPr>
          </a:p>
          <a:p>
            <a:pPr marL="285750" indent="-285750">
              <a:buFont typeface="Arial"/>
              <a:buChar char="•"/>
            </a:pPr>
            <a:r>
              <a:rPr lang="en-US" dirty="0">
                <a:ea typeface="Calibri" panose="020F0502020204030204"/>
                <a:cs typeface="Calibri" panose="020F0502020204030204"/>
              </a:rPr>
              <a:t>VRS assessments</a:t>
            </a:r>
          </a:p>
          <a:p>
            <a:pPr marL="285750" indent="-285750">
              <a:buFont typeface="Arial"/>
              <a:buChar char="•"/>
            </a:pPr>
            <a:endParaRPr lang="en-US" dirty="0">
              <a:ea typeface="Calibri" panose="020F0502020204030204"/>
              <a:cs typeface="Calibri" panose="020F0502020204030204"/>
            </a:endParaRPr>
          </a:p>
          <a:p>
            <a:pPr marL="285750" indent="-285750">
              <a:buFont typeface="Arial"/>
              <a:buChar char="•"/>
            </a:pPr>
            <a:r>
              <a:rPr lang="en-US" dirty="0">
                <a:ea typeface="Calibri" panose="020F0502020204030204"/>
                <a:cs typeface="Calibri" panose="020F0502020204030204"/>
              </a:rPr>
              <a:t>VRS standards updates</a:t>
            </a:r>
          </a:p>
          <a:p>
            <a:pPr marL="285750" indent="-285750">
              <a:buFont typeface="Arial"/>
              <a:buChar char="•"/>
            </a:pPr>
            <a:endParaRPr lang="en-US" dirty="0">
              <a:ea typeface="Calibri" panose="020F0502020204030204"/>
              <a:cs typeface="Calibri" panose="020F0502020204030204"/>
            </a:endParaRPr>
          </a:p>
          <a:p>
            <a:pPr marL="285750" indent="-285750">
              <a:buFont typeface="Arial"/>
              <a:buChar char="•"/>
            </a:pPr>
            <a:r>
              <a:rPr lang="en-US" dirty="0">
                <a:ea typeface="Calibri" panose="020F0502020204030204"/>
                <a:cs typeface="Calibri" panose="020F0502020204030204"/>
              </a:rPr>
              <a:t>Collision reduction tool training</a:t>
            </a:r>
          </a:p>
        </p:txBody>
      </p:sp>
    </p:spTree>
    <p:extLst>
      <p:ext uri="{BB962C8B-B14F-4D97-AF65-F5344CB8AC3E}">
        <p14:creationId xmlns:p14="http://schemas.microsoft.com/office/powerpoint/2010/main" val="1517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42CE2C-513A-CCF5-ED2D-D97F1901631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7951204-9E46-14D8-DC65-C7B7FBB94F96}"/>
              </a:ext>
            </a:extLst>
          </p:cNvPr>
          <p:cNvSpPr txBox="1"/>
          <p:nvPr/>
        </p:nvSpPr>
        <p:spPr>
          <a:xfrm>
            <a:off x="876693" y="-448466"/>
            <a:ext cx="9787994" cy="16162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1200" dirty="0">
                <a:latin typeface="+mj-lt"/>
                <a:ea typeface="+mj-ea"/>
                <a:cs typeface="+mj-cs"/>
              </a:rPr>
              <a:t>Location of Standards and Technical Documents</a:t>
            </a:r>
          </a:p>
        </p:txBody>
      </p:sp>
      <p:sp>
        <p:nvSpPr>
          <p:cNvPr id="2" name="TextBox 1">
            <a:extLst>
              <a:ext uri="{FF2B5EF4-FFF2-40B4-BE49-F238E27FC236}">
                <a16:creationId xmlns:a16="http://schemas.microsoft.com/office/drawing/2014/main" id="{C80F64C9-CB8C-3A15-B373-0882F47C0822}"/>
              </a:ext>
            </a:extLst>
          </p:cNvPr>
          <p:cNvSpPr txBox="1"/>
          <p:nvPr/>
        </p:nvSpPr>
        <p:spPr>
          <a:xfrm>
            <a:off x="876693" y="1611229"/>
            <a:ext cx="3900406" cy="4587971"/>
          </a:xfrm>
          <a:prstGeom prst="rect">
            <a:avLst/>
          </a:prstGeom>
        </p:spPr>
        <p:txBody>
          <a:bodyPr vert="horz" lIns="91440" tIns="45720" rIns="91440" bIns="45720" rtlCol="0" anchor="t">
            <a:noAutofit/>
          </a:bodyPr>
          <a:lstStyle/>
          <a:p>
            <a:pPr marL="57150">
              <a:lnSpc>
                <a:spcPct val="90000"/>
              </a:lnSpc>
              <a:spcAft>
                <a:spcPts val="600"/>
              </a:spcAft>
            </a:pPr>
            <a:r>
              <a:rPr lang="en-IE" sz="2400" dirty="0"/>
              <a:t> </a:t>
            </a:r>
          </a:p>
          <a:p>
            <a:pPr marL="57150">
              <a:lnSpc>
                <a:spcPct val="90000"/>
              </a:lnSpc>
              <a:spcAft>
                <a:spcPts val="600"/>
              </a:spcAft>
            </a:pPr>
            <a:endParaRPr lang="en-GB" sz="2400" dirty="0">
              <a:ea typeface="Calibri" panose="020F0502020204030204"/>
              <a:cs typeface="Calibri" panose="020F0502020204030204"/>
            </a:endParaRPr>
          </a:p>
          <a:p>
            <a:pPr marL="57150">
              <a:lnSpc>
                <a:spcPct val="90000"/>
              </a:lnSpc>
              <a:spcAft>
                <a:spcPts val="600"/>
              </a:spcAft>
            </a:pPr>
            <a:r>
              <a:rPr lang="en-GB" sz="2400" dirty="0">
                <a:ea typeface="Calibri" panose="020F0502020204030204"/>
                <a:cs typeface="Calibri" panose="020F0502020204030204"/>
              </a:rPr>
              <a:t>Publications 4 times/year</a:t>
            </a:r>
            <a:endParaRPr lang="en-US" sz="2400" dirty="0">
              <a:ea typeface="Calibri" panose="020F0502020204030204"/>
              <a:cs typeface="Calibri" panose="020F0502020204030204"/>
            </a:endParaRPr>
          </a:p>
          <a:p>
            <a:pPr marL="57150">
              <a:lnSpc>
                <a:spcPct val="90000"/>
              </a:lnSpc>
              <a:spcAft>
                <a:spcPts val="600"/>
              </a:spcAft>
            </a:pPr>
            <a:endParaRPr lang="en-US" sz="2400" dirty="0">
              <a:ea typeface="Calibri" panose="020F0502020204030204"/>
              <a:cs typeface="Calibri" panose="020F0502020204030204"/>
            </a:endParaRPr>
          </a:p>
          <a:p>
            <a:pPr marL="400050" indent="-342900">
              <a:lnSpc>
                <a:spcPct val="90000"/>
              </a:lnSpc>
              <a:spcAft>
                <a:spcPts val="600"/>
              </a:spcAft>
              <a:buFont typeface="Arial"/>
              <a:buChar char="•"/>
            </a:pPr>
            <a:endParaRPr lang="en-US" sz="2400" dirty="0">
              <a:ea typeface="Calibri" panose="020F0502020204030204"/>
              <a:cs typeface="Calibri" panose="020F0502020204030204"/>
            </a:endParaRPr>
          </a:p>
          <a:p>
            <a:pPr marL="400050" indent="-342900">
              <a:lnSpc>
                <a:spcPct val="90000"/>
              </a:lnSpc>
              <a:spcAft>
                <a:spcPts val="600"/>
              </a:spcAft>
              <a:buFont typeface="Arial"/>
              <a:buChar char="•"/>
            </a:pPr>
            <a:endParaRPr lang="en-US" sz="2400" dirty="0">
              <a:ea typeface="Calibri" panose="020F0502020204030204"/>
              <a:cs typeface="Calibri" panose="020F0502020204030204"/>
            </a:endParaRPr>
          </a:p>
          <a:p>
            <a:pPr marL="57150">
              <a:lnSpc>
                <a:spcPct val="90000"/>
              </a:lnSpc>
              <a:spcAft>
                <a:spcPts val="600"/>
              </a:spcAft>
            </a:pPr>
            <a:r>
              <a:rPr lang="en-US" sz="2400" dirty="0">
                <a:ea typeface="Calibri" panose="020F0502020204030204"/>
                <a:cs typeface="Calibri" panose="020F0502020204030204"/>
              </a:rPr>
              <a:t>Queries on publications</a:t>
            </a:r>
          </a:p>
          <a:p>
            <a:pPr marL="57150">
              <a:lnSpc>
                <a:spcPct val="90000"/>
              </a:lnSpc>
              <a:spcAft>
                <a:spcPts val="600"/>
              </a:spcAft>
            </a:pPr>
            <a:r>
              <a:rPr lang="en-US" sz="2400" dirty="0">
                <a:ea typeface="Calibri" panose="020F0502020204030204"/>
                <a:cs typeface="Calibri" panose="020F0502020204030204"/>
              </a:rPr>
              <a:t> Email </a:t>
            </a:r>
            <a:r>
              <a:rPr lang="en-US" sz="2400" dirty="0">
                <a:ea typeface="Calibri"/>
                <a:cs typeface="Calibri"/>
                <a:hlinkClick r:id="rId2"/>
              </a:rPr>
              <a:t>infoPUBS@tii.ie</a:t>
            </a:r>
          </a:p>
          <a:p>
            <a:pPr marL="57150">
              <a:lnSpc>
                <a:spcPct val="90000"/>
              </a:lnSpc>
              <a:spcAft>
                <a:spcPts val="600"/>
              </a:spcAft>
            </a:pPr>
            <a:endParaRPr lang="en-US" sz="2400" dirty="0">
              <a:ea typeface="Calibri" panose="020F0502020204030204"/>
              <a:cs typeface="Calibri" panose="020F0502020204030204"/>
            </a:endParaRPr>
          </a:p>
          <a:p>
            <a:pPr marL="400050" indent="-342900">
              <a:lnSpc>
                <a:spcPct val="90000"/>
              </a:lnSpc>
              <a:spcAft>
                <a:spcPts val="600"/>
              </a:spcAft>
              <a:buFont typeface="Arial"/>
              <a:buChar char="•"/>
            </a:pPr>
            <a:endParaRPr lang="en-US" sz="2400" dirty="0">
              <a:ea typeface="Calibri" panose="020F0502020204030204"/>
              <a:cs typeface="Calibri" panose="020F0502020204030204"/>
            </a:endParaRPr>
          </a:p>
          <a:p>
            <a:pPr marL="400050" indent="-342900">
              <a:lnSpc>
                <a:spcPct val="90000"/>
              </a:lnSpc>
              <a:spcAft>
                <a:spcPts val="600"/>
              </a:spcAft>
              <a:buFont typeface="Arial"/>
              <a:buChar char="•"/>
            </a:pPr>
            <a:endParaRPr lang="en-US" sz="2400" dirty="0">
              <a:ea typeface="Calibri" panose="020F0502020204030204"/>
              <a:cs typeface="Calibri" panose="020F0502020204030204"/>
            </a:endParaRPr>
          </a:p>
          <a:p>
            <a:pPr marL="57150">
              <a:lnSpc>
                <a:spcPct val="90000"/>
              </a:lnSpc>
              <a:spcAft>
                <a:spcPts val="600"/>
              </a:spcAft>
            </a:pPr>
            <a:endParaRPr lang="en-US" sz="2400" dirty="0">
              <a:ea typeface="Calibri" panose="020F0502020204030204"/>
              <a:cs typeface="Calibri" panose="020F0502020204030204"/>
            </a:endParaRPr>
          </a:p>
        </p:txBody>
      </p:sp>
      <p:grpSp>
        <p:nvGrpSpPr>
          <p:cNvPr id="15" name="Group 14">
            <a:extLst>
              <a:ext uri="{FF2B5EF4-FFF2-40B4-BE49-F238E27FC236}">
                <a16:creationId xmlns:a16="http://schemas.microsoft.com/office/drawing/2014/main" id="{64E03251-4BCF-1A3A-C1BF-89BAC6BB35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3" name="Rectangle 12">
              <a:extLst>
                <a:ext uri="{FF2B5EF4-FFF2-40B4-BE49-F238E27FC236}">
                  <a16:creationId xmlns:a16="http://schemas.microsoft.com/office/drawing/2014/main" id="{A2ADDD0A-CBED-1573-9D27-A857A0D107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2878A7-7B8D-79ED-802A-EA1B71B165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screenshot of a website&#10;&#10;AI-generated content may be incorrect.">
            <a:extLst>
              <a:ext uri="{FF2B5EF4-FFF2-40B4-BE49-F238E27FC236}">
                <a16:creationId xmlns:a16="http://schemas.microsoft.com/office/drawing/2014/main" id="{BE2EFB23-B05F-5535-C88B-7D6DB187FDD8}"/>
              </a:ext>
            </a:extLst>
          </p:cNvPr>
          <p:cNvPicPr>
            <a:picLocks noChangeAspect="1"/>
          </p:cNvPicPr>
          <p:nvPr/>
        </p:nvPicPr>
        <p:blipFill>
          <a:blip r:embed="rId3"/>
          <a:stretch>
            <a:fillRect/>
          </a:stretch>
        </p:blipFill>
        <p:spPr>
          <a:xfrm>
            <a:off x="4543424" y="1611229"/>
            <a:ext cx="7410450" cy="3365227"/>
          </a:xfrm>
          <a:prstGeom prst="rect">
            <a:avLst/>
          </a:prstGeom>
        </p:spPr>
      </p:pic>
      <p:sp>
        <p:nvSpPr>
          <p:cNvPr id="5" name="TextBox 4">
            <a:extLst>
              <a:ext uri="{FF2B5EF4-FFF2-40B4-BE49-F238E27FC236}">
                <a16:creationId xmlns:a16="http://schemas.microsoft.com/office/drawing/2014/main" id="{5C97A8AE-1759-F039-2133-B3ACA7939DD4}"/>
              </a:ext>
            </a:extLst>
          </p:cNvPr>
          <p:cNvSpPr txBox="1"/>
          <p:nvPr/>
        </p:nvSpPr>
        <p:spPr>
          <a:xfrm>
            <a:off x="4777098" y="5246771"/>
            <a:ext cx="7291539" cy="834074"/>
          </a:xfrm>
          <a:prstGeom prst="rect">
            <a:avLst/>
          </a:prstGeom>
          <a:noFill/>
        </p:spPr>
        <p:txBody>
          <a:bodyPr wrap="square">
            <a:spAutoFit/>
          </a:bodyPr>
          <a:lstStyle/>
          <a:p>
            <a:pPr marL="57150">
              <a:lnSpc>
                <a:spcPct val="90000"/>
              </a:lnSpc>
              <a:spcAft>
                <a:spcPts val="600"/>
              </a:spcAft>
            </a:pPr>
            <a:r>
              <a:rPr lang="en-US" sz="2400" dirty="0">
                <a:ea typeface="Calibri" panose="020F0502020204030204"/>
                <a:cs typeface="Calibri" panose="020F0502020204030204"/>
              </a:rPr>
              <a:t>Annual Roadshow outlining updates </a:t>
            </a:r>
          </a:p>
          <a:p>
            <a:pPr marL="57150">
              <a:lnSpc>
                <a:spcPct val="90000"/>
              </a:lnSpc>
              <a:spcAft>
                <a:spcPts val="600"/>
              </a:spcAft>
            </a:pPr>
            <a:r>
              <a:rPr lang="en-US" sz="2400" dirty="0">
                <a:ea typeface="Calibri" panose="020F0502020204030204"/>
                <a:cs typeface="Calibri" panose="020F0502020204030204"/>
              </a:rPr>
              <a:t>June 2025</a:t>
            </a:r>
          </a:p>
        </p:txBody>
      </p:sp>
    </p:spTree>
    <p:extLst>
      <p:ext uri="{BB962C8B-B14F-4D97-AF65-F5344CB8AC3E}">
        <p14:creationId xmlns:p14="http://schemas.microsoft.com/office/powerpoint/2010/main" val="4164288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AA1C771-B8AA-5547-764D-CA953DEA4440}"/>
              </a:ext>
            </a:extLst>
          </p:cNvPr>
          <p:cNvSpPr>
            <a:spLocks noGrp="1"/>
          </p:cNvSpPr>
          <p:nvPr/>
        </p:nvSpPr>
        <p:spPr>
          <a:xfrm>
            <a:off x="944217" y="1438292"/>
            <a:ext cx="6288067" cy="5336219"/>
          </a:xfrm>
          <a:prstGeom prst="rect">
            <a:avLst/>
          </a:prstGeom>
        </p:spPr>
        <p:txBody>
          <a:bodyPr vert="horz" lIns="121920" tIns="60960" rIns="121920" bIns="60960" rtlCol="0" anchor="t">
            <a:noAutofit/>
          </a:bodyPr>
          <a:lstStyle>
            <a:defPPr>
              <a:defRPr lang="en-US"/>
            </a:defPPr>
            <a:lvl1pPr marL="0" indent="-171450" algn="l" defTabSz="1219170" rtl="0" eaLnBrk="1" latinLnBrk="0" hangingPunct="1">
              <a:lnSpc>
                <a:spcPct val="90000"/>
              </a:lnSpc>
              <a:spcBef>
                <a:spcPts val="750"/>
              </a:spcBef>
              <a:buFont typeface="Arial" panose="020B0604020202020204" pitchFamily="34" charset="0"/>
              <a:buChar char="•"/>
              <a:defRPr sz="2400" b="0" i="0" kern="1200">
                <a:solidFill>
                  <a:schemeClr val="tx1"/>
                </a:solidFill>
                <a:latin typeface="+mn-lt"/>
                <a:ea typeface="+mn-ea"/>
                <a:cs typeface="+mn-cs"/>
              </a:defRPr>
            </a:lvl1pPr>
            <a:lvl2pPr marL="609585" indent="-171450" algn="l" defTabSz="1219170" rtl="0" eaLnBrk="1" latinLnBrk="0" hangingPunct="1">
              <a:lnSpc>
                <a:spcPct val="90000"/>
              </a:lnSpc>
              <a:spcBef>
                <a:spcPts val="375"/>
              </a:spcBef>
              <a:buFont typeface="Arial" panose="020B0604020202020204" pitchFamily="34" charset="0"/>
              <a:buChar char="•"/>
              <a:defRPr sz="2400" b="0" i="0" kern="1200">
                <a:solidFill>
                  <a:schemeClr val="tx1"/>
                </a:solidFill>
                <a:latin typeface="+mn-lt"/>
                <a:ea typeface="+mn-ea"/>
                <a:cs typeface="+mn-cs"/>
              </a:defRPr>
            </a:lvl2pPr>
            <a:lvl3pPr marL="1219170" indent="-171450" algn="l" defTabSz="1219170" rtl="0" eaLnBrk="1" latinLnBrk="0" hangingPunct="1">
              <a:lnSpc>
                <a:spcPct val="90000"/>
              </a:lnSpc>
              <a:spcBef>
                <a:spcPts val="375"/>
              </a:spcBef>
              <a:buFont typeface="Arial" panose="020B0604020202020204" pitchFamily="34" charset="0"/>
              <a:buChar char="•"/>
              <a:defRPr sz="2400" b="0" i="0" kern="1200">
                <a:solidFill>
                  <a:schemeClr val="tx1"/>
                </a:solidFill>
                <a:latin typeface="+mn-lt"/>
                <a:ea typeface="+mn-ea"/>
                <a:cs typeface="+mn-cs"/>
              </a:defRPr>
            </a:lvl3pPr>
            <a:lvl4pPr marL="1828754" indent="-171450" algn="l" defTabSz="1219170" rtl="0" eaLnBrk="1" latinLnBrk="0" hangingPunct="1">
              <a:lnSpc>
                <a:spcPct val="90000"/>
              </a:lnSpc>
              <a:spcBef>
                <a:spcPts val="375"/>
              </a:spcBef>
              <a:buFont typeface="Arial" panose="020B0604020202020204" pitchFamily="34" charset="0"/>
              <a:buChar char="•"/>
              <a:defRPr sz="2400" b="0" i="0" kern="1200">
                <a:solidFill>
                  <a:schemeClr val="tx1"/>
                </a:solidFill>
                <a:latin typeface="+mn-lt"/>
                <a:ea typeface="+mn-ea"/>
                <a:cs typeface="+mn-cs"/>
              </a:defRPr>
            </a:lvl4pPr>
            <a:lvl5pPr marL="2438339" indent="-171450" algn="l" defTabSz="1219170" rtl="0" eaLnBrk="1" latinLnBrk="0" hangingPunct="1">
              <a:lnSpc>
                <a:spcPct val="90000"/>
              </a:lnSpc>
              <a:spcBef>
                <a:spcPts val="375"/>
              </a:spcBef>
              <a:buFont typeface="Arial" panose="020B0604020202020204" pitchFamily="34" charset="0"/>
              <a:buChar char="•"/>
              <a:defRPr sz="2400" b="0" i="0" kern="1200">
                <a:solidFill>
                  <a:schemeClr val="tx1"/>
                </a:solidFill>
                <a:latin typeface="+mn-lt"/>
                <a:ea typeface="+mn-ea"/>
                <a:cs typeface="+mn-cs"/>
              </a:defRPr>
            </a:lvl5pPr>
            <a:lvl6pPr marL="3047924"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6pPr>
            <a:lvl7pPr marL="3657509"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7pPr>
            <a:lvl8pPr marL="4267093"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8pPr>
            <a:lvl9pPr marL="4876678"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67" dirty="0">
                <a:latin typeface="Avenir Next Regular"/>
              </a:rPr>
              <a:t>May mean any of the following: </a:t>
            </a:r>
          </a:p>
          <a:p>
            <a:pPr marL="0" indent="0">
              <a:buNone/>
            </a:pPr>
            <a:endParaRPr lang="en-US" sz="1867" dirty="0"/>
          </a:p>
          <a:p>
            <a:pPr marL="0" indent="0">
              <a:buNone/>
            </a:pPr>
            <a:r>
              <a:rPr lang="en-US" sz="1867" dirty="0">
                <a:latin typeface="Avenir Next Regular"/>
              </a:rPr>
              <a:t>a) The use of technical design standards and/or specifications </a:t>
            </a:r>
            <a:r>
              <a:rPr lang="en-US" sz="1867" b="1" dirty="0">
                <a:latin typeface="Avenir Next Regular"/>
              </a:rPr>
              <a:t>other </a:t>
            </a:r>
            <a:r>
              <a:rPr lang="en-US" sz="1867" dirty="0">
                <a:latin typeface="Avenir Next Regular"/>
              </a:rPr>
              <a:t>than those in TII Standards; </a:t>
            </a:r>
            <a:endParaRPr lang="en-US" sz="1867" dirty="0"/>
          </a:p>
          <a:p>
            <a:pPr marL="0" indent="0">
              <a:buNone/>
            </a:pPr>
            <a:r>
              <a:rPr lang="en-US" sz="1867" dirty="0">
                <a:latin typeface="Avenir Next Regular"/>
              </a:rPr>
              <a:t>b) The use of a set of requirements or additional criteria for any aspect of the works for which requirements are </a:t>
            </a:r>
            <a:r>
              <a:rPr lang="en-US" sz="1867" b="1" dirty="0">
                <a:latin typeface="Avenir Next Regular"/>
              </a:rPr>
              <a:t>not defined</a:t>
            </a:r>
            <a:r>
              <a:rPr lang="en-US" sz="1867" dirty="0">
                <a:latin typeface="Avenir Next Regular"/>
              </a:rPr>
              <a:t> in the Specification or Requirements for Measurement and Pricing; </a:t>
            </a:r>
            <a:endParaRPr lang="en-US" sz="1867" dirty="0"/>
          </a:p>
          <a:p>
            <a:pPr marL="0" indent="0">
              <a:buNone/>
            </a:pPr>
            <a:r>
              <a:rPr lang="en-US" sz="1867" dirty="0">
                <a:latin typeface="Avenir Next Regular"/>
              </a:rPr>
              <a:t>c) The use of a technical design standard or specification in </a:t>
            </a:r>
            <a:r>
              <a:rPr lang="en-US" sz="1867" b="1" dirty="0">
                <a:latin typeface="Avenir Next Regular"/>
              </a:rPr>
              <a:t>a manner or circumstance which is not permitted or provided for</a:t>
            </a:r>
            <a:r>
              <a:rPr lang="en-US" sz="1867" dirty="0">
                <a:latin typeface="Avenir Next Regular"/>
              </a:rPr>
              <a:t> in such directive or specification; </a:t>
            </a:r>
            <a:endParaRPr lang="en-US" sz="1867" dirty="0"/>
          </a:p>
          <a:p>
            <a:pPr marL="0" indent="0">
              <a:buNone/>
            </a:pPr>
            <a:r>
              <a:rPr lang="en-US" sz="1867" dirty="0">
                <a:latin typeface="Avenir Next Regular"/>
              </a:rPr>
              <a:t>d) The use of a </a:t>
            </a:r>
            <a:r>
              <a:rPr lang="en-US" sz="1867" b="1" dirty="0">
                <a:latin typeface="Avenir Next Regular"/>
              </a:rPr>
              <a:t>combination of Relaxations</a:t>
            </a:r>
            <a:r>
              <a:rPr lang="en-US" sz="1867" dirty="0">
                <a:latin typeface="Avenir Next Regular"/>
              </a:rPr>
              <a:t> as set out in the relevant Standards; </a:t>
            </a:r>
            <a:endParaRPr lang="en-US" sz="1867" dirty="0"/>
          </a:p>
          <a:p>
            <a:pPr marL="0" indent="0">
              <a:buNone/>
            </a:pPr>
            <a:r>
              <a:rPr lang="en-US" sz="1867" dirty="0">
                <a:latin typeface="Avenir Next Regular"/>
              </a:rPr>
              <a:t>e) A </a:t>
            </a:r>
            <a:r>
              <a:rPr lang="en-US" sz="1867" b="1" dirty="0">
                <a:latin typeface="Avenir Next Regular"/>
              </a:rPr>
              <a:t>combination </a:t>
            </a:r>
            <a:r>
              <a:rPr lang="en-US" sz="1867" dirty="0">
                <a:latin typeface="Avenir Next Regular"/>
              </a:rPr>
              <a:t>of any of the above.</a:t>
            </a:r>
            <a:endParaRPr lang="en-US" sz="1867" dirty="0"/>
          </a:p>
          <a:p>
            <a:r>
              <a:rPr lang="en-US" sz="1867" dirty="0">
                <a:latin typeface="Avenir Next Regular"/>
              </a:rPr>
              <a:t>Must email </a:t>
            </a:r>
            <a:r>
              <a:rPr lang="en-US" sz="1867" dirty="0">
                <a:latin typeface="Avenir Next Regular"/>
                <a:hlinkClick r:id="rId2"/>
              </a:rPr>
              <a:t>infoDEPS@tii.ie</a:t>
            </a:r>
            <a:r>
              <a:rPr lang="en-US" sz="1867" dirty="0">
                <a:latin typeface="Avenir Next Regular"/>
              </a:rPr>
              <a:t> to register and submit a departure</a:t>
            </a:r>
            <a:endParaRPr lang="en-US" sz="1867" dirty="0"/>
          </a:p>
          <a:p>
            <a:endParaRPr lang="en-US" sz="1867" dirty="0"/>
          </a:p>
        </p:txBody>
      </p:sp>
      <p:sp>
        <p:nvSpPr>
          <p:cNvPr id="5" name="Title 1">
            <a:extLst>
              <a:ext uri="{FF2B5EF4-FFF2-40B4-BE49-F238E27FC236}">
                <a16:creationId xmlns:a16="http://schemas.microsoft.com/office/drawing/2014/main" id="{5968BAD2-3F14-BDD1-3A13-382C3E3927AC}"/>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90000"/>
              </a:lnSpc>
              <a:spcBef>
                <a:spcPct val="0"/>
              </a:spcBef>
              <a:buNone/>
              <a:defRPr sz="2400" b="0" i="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733" b="1" dirty="0">
                <a:solidFill>
                  <a:srgbClr val="898989"/>
                </a:solidFill>
                <a:latin typeface="Segoe UI"/>
                <a:cs typeface="Segoe UI"/>
              </a:rPr>
              <a:t>Departures from standards</a:t>
            </a:r>
            <a:endParaRPr lang="en-US" dirty="0"/>
          </a:p>
        </p:txBody>
      </p:sp>
      <p:pic>
        <p:nvPicPr>
          <p:cNvPr id="6" name="Picture 5" descr="A cover of a book&#10;&#10;AI-generated content may be incorrect.">
            <a:extLst>
              <a:ext uri="{FF2B5EF4-FFF2-40B4-BE49-F238E27FC236}">
                <a16:creationId xmlns:a16="http://schemas.microsoft.com/office/drawing/2014/main" id="{AB07003E-A9DD-2FE3-E883-05169E181192}"/>
              </a:ext>
            </a:extLst>
          </p:cNvPr>
          <p:cNvPicPr>
            <a:picLocks noChangeAspect="1"/>
          </p:cNvPicPr>
          <p:nvPr/>
        </p:nvPicPr>
        <p:blipFill>
          <a:blip r:embed="rId3"/>
          <a:stretch>
            <a:fillRect/>
          </a:stretch>
        </p:blipFill>
        <p:spPr>
          <a:xfrm>
            <a:off x="7786688" y="1371600"/>
            <a:ext cx="2886075" cy="4114800"/>
          </a:xfrm>
          <a:prstGeom prst="rect">
            <a:avLst/>
          </a:prstGeom>
        </p:spPr>
      </p:pic>
    </p:spTree>
    <p:extLst>
      <p:ext uri="{BB962C8B-B14F-4D97-AF65-F5344CB8AC3E}">
        <p14:creationId xmlns:p14="http://schemas.microsoft.com/office/powerpoint/2010/main" val="65480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97E38D-668D-DD18-BC89-8B72D306C60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E56CA0-6CF8-0861-EB0D-086F237161D9}"/>
              </a:ext>
            </a:extLst>
          </p:cNvPr>
          <p:cNvSpPr txBox="1"/>
          <p:nvPr/>
        </p:nvSpPr>
        <p:spPr>
          <a:xfrm>
            <a:off x="876693" y="-448466"/>
            <a:ext cx="6796316" cy="16162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1200" dirty="0">
                <a:solidFill>
                  <a:schemeClr val="tx1"/>
                </a:solidFill>
                <a:latin typeface="+mj-lt"/>
                <a:ea typeface="+mj-ea"/>
                <a:cs typeface="+mj-cs"/>
              </a:rPr>
              <a:t>Standards Commission</a:t>
            </a:r>
          </a:p>
        </p:txBody>
      </p:sp>
      <p:grpSp>
        <p:nvGrpSpPr>
          <p:cNvPr id="15" name="Group 14">
            <a:extLst>
              <a:ext uri="{FF2B5EF4-FFF2-40B4-BE49-F238E27FC236}">
                <a16:creationId xmlns:a16="http://schemas.microsoft.com/office/drawing/2014/main" id="{7872B679-1C68-C4C7-96AE-79EC30BA5D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3" name="Rectangle 12">
              <a:extLst>
                <a:ext uri="{FF2B5EF4-FFF2-40B4-BE49-F238E27FC236}">
                  <a16:creationId xmlns:a16="http://schemas.microsoft.com/office/drawing/2014/main" id="{A93BF529-328D-3EF5-062E-B456EEC93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007715A-FCDF-514F-AB18-08D0D5807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D56D54C3-B249-F766-726D-B78551D2D639}"/>
              </a:ext>
            </a:extLst>
          </p:cNvPr>
          <p:cNvSpPr txBox="1"/>
          <p:nvPr/>
        </p:nvSpPr>
        <p:spPr>
          <a:xfrm>
            <a:off x="880382" y="1498146"/>
            <a:ext cx="8848725" cy="4564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28600">
              <a:buFont typeface="Arial,Sans-Serif"/>
              <a:buChar char="•"/>
            </a:pPr>
            <a:r>
              <a:rPr lang="en-US" sz="2400" dirty="0">
                <a:cs typeface="Arial"/>
              </a:rPr>
              <a:t>Technical </a:t>
            </a:r>
            <a:r>
              <a:rPr lang="en-US" sz="2400" b="1" dirty="0">
                <a:cs typeface="Arial"/>
              </a:rPr>
              <a:t>advice is provided via the standards commission </a:t>
            </a:r>
            <a:r>
              <a:rPr lang="en-US" sz="2400" dirty="0">
                <a:cs typeface="Arial"/>
              </a:rPr>
              <a:t>which is renewed every 4-6 years​</a:t>
            </a:r>
            <a:endParaRPr lang="en-US" sz="2400" dirty="0">
              <a:latin typeface="Calibri"/>
              <a:ea typeface="Calibri"/>
              <a:cs typeface="Arial"/>
            </a:endParaRPr>
          </a:p>
          <a:p>
            <a:pPr marL="285750" indent="-228600">
              <a:buFont typeface="Arial,Sans-Serif"/>
              <a:buChar char="•"/>
            </a:pPr>
            <a:endParaRPr lang="en-US" sz="2400" dirty="0">
              <a:latin typeface="Arial"/>
              <a:cs typeface="Arial"/>
            </a:endParaRPr>
          </a:p>
          <a:p>
            <a:pPr marL="285750" indent="-228600">
              <a:lnSpc>
                <a:spcPts val="1950"/>
              </a:lnSpc>
              <a:buFont typeface="Arial,Sans-Serif"/>
              <a:buChar char="•"/>
            </a:pPr>
            <a:r>
              <a:rPr lang="en-IE" sz="2400" dirty="0">
                <a:cs typeface="Arial"/>
              </a:rPr>
              <a:t>Oversight provided by Standards Steering Committee </a:t>
            </a:r>
          </a:p>
          <a:p>
            <a:pPr marL="285750" indent="-228600">
              <a:lnSpc>
                <a:spcPts val="1950"/>
              </a:lnSpc>
              <a:buFont typeface="Arial,Sans-Serif"/>
              <a:buChar char="•"/>
            </a:pPr>
            <a:endParaRPr lang="en-IE" sz="2400" dirty="0">
              <a:cs typeface="Arial"/>
            </a:endParaRPr>
          </a:p>
          <a:p>
            <a:pPr marL="514350" lvl="1">
              <a:lnSpc>
                <a:spcPct val="200000"/>
              </a:lnSpc>
            </a:pPr>
            <a:r>
              <a:rPr lang="en-IE" sz="2400" dirty="0">
                <a:cs typeface="Arial"/>
              </a:rPr>
              <a:t>Department of Transport</a:t>
            </a:r>
            <a:endParaRPr lang="en-US" sz="2400" dirty="0">
              <a:ea typeface="Calibri" panose="020F0502020204030204"/>
              <a:cs typeface="Calibri"/>
            </a:endParaRPr>
          </a:p>
          <a:p>
            <a:pPr marL="514350" lvl="1">
              <a:lnSpc>
                <a:spcPct val="200000"/>
              </a:lnSpc>
            </a:pPr>
            <a:r>
              <a:rPr lang="en-IE" sz="2400" dirty="0">
                <a:cs typeface="Arial"/>
              </a:rPr>
              <a:t>National Road Offices</a:t>
            </a:r>
            <a:endParaRPr lang="en-US" sz="2400" dirty="0">
              <a:ea typeface="Calibri" panose="020F0502020204030204"/>
              <a:cs typeface="Calibri"/>
            </a:endParaRPr>
          </a:p>
          <a:p>
            <a:pPr marL="514350" lvl="1">
              <a:lnSpc>
                <a:spcPct val="200000"/>
              </a:lnSpc>
            </a:pPr>
            <a:r>
              <a:rPr lang="en-IE" sz="2400" dirty="0">
                <a:cs typeface="Arial"/>
              </a:rPr>
              <a:t>Local Authorities </a:t>
            </a:r>
            <a:endParaRPr lang="en-US" sz="2400" dirty="0">
              <a:ea typeface="Calibri" panose="020F0502020204030204"/>
              <a:cs typeface="Calibri"/>
            </a:endParaRPr>
          </a:p>
          <a:p>
            <a:pPr marL="514350" lvl="1">
              <a:lnSpc>
                <a:spcPct val="200000"/>
              </a:lnSpc>
            </a:pPr>
            <a:r>
              <a:rPr lang="en-IE" sz="2400" dirty="0">
                <a:cs typeface="Arial"/>
              </a:rPr>
              <a:t>Transport Infrastructure Ireland</a:t>
            </a:r>
            <a:endParaRPr lang="en-US" sz="2400" dirty="0">
              <a:ea typeface="Calibri"/>
              <a:cs typeface="Arial"/>
            </a:endParaRPr>
          </a:p>
        </p:txBody>
      </p:sp>
    </p:spTree>
    <p:extLst>
      <p:ext uri="{BB962C8B-B14F-4D97-AF65-F5344CB8AC3E}">
        <p14:creationId xmlns:p14="http://schemas.microsoft.com/office/powerpoint/2010/main" val="633993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FADF76-7023-49DD-97A5-3780B2404B4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4112C4A-6A89-018B-22A2-CB3EF826D7F4}"/>
              </a:ext>
            </a:extLst>
          </p:cNvPr>
          <p:cNvSpPr txBox="1"/>
          <p:nvPr/>
        </p:nvSpPr>
        <p:spPr>
          <a:xfrm>
            <a:off x="876693" y="0"/>
            <a:ext cx="3455821" cy="16162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1200" dirty="0">
                <a:solidFill>
                  <a:schemeClr val="tx1"/>
                </a:solidFill>
                <a:latin typeface="+mj-lt"/>
                <a:ea typeface="+mj-ea"/>
                <a:cs typeface="+mj-cs"/>
              </a:rPr>
              <a:t>Current Commission 2024 - 2028</a:t>
            </a:r>
          </a:p>
        </p:txBody>
      </p:sp>
      <p:sp>
        <p:nvSpPr>
          <p:cNvPr id="2" name="TextBox 1">
            <a:extLst>
              <a:ext uri="{FF2B5EF4-FFF2-40B4-BE49-F238E27FC236}">
                <a16:creationId xmlns:a16="http://schemas.microsoft.com/office/drawing/2014/main" id="{A586E157-F5D7-8096-3450-B82EFA058F85}"/>
              </a:ext>
            </a:extLst>
          </p:cNvPr>
          <p:cNvSpPr txBox="1"/>
          <p:nvPr/>
        </p:nvSpPr>
        <p:spPr>
          <a:xfrm>
            <a:off x="876693" y="1938130"/>
            <a:ext cx="3989221" cy="4043178"/>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Lots 1, 2, 3, 5 and 6 provided by Arup</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Lot 4 provided by </a:t>
            </a:r>
            <a:r>
              <a:rPr lang="en-US" sz="2400" dirty="0" err="1"/>
              <a:t>Aecom</a:t>
            </a:r>
            <a:r>
              <a:rPr lang="en-US" sz="2400" dirty="0"/>
              <a:t>/ROD</a:t>
            </a:r>
            <a:endParaRPr lang="en-US" sz="2400" dirty="0">
              <a:ea typeface="Calibri"/>
              <a:cs typeface="Calibri"/>
            </a:endParaRPr>
          </a:p>
        </p:txBody>
      </p:sp>
      <p:grpSp>
        <p:nvGrpSpPr>
          <p:cNvPr id="15" name="Group 14">
            <a:extLst>
              <a:ext uri="{FF2B5EF4-FFF2-40B4-BE49-F238E27FC236}">
                <a16:creationId xmlns:a16="http://schemas.microsoft.com/office/drawing/2014/main" id="{FE41F89E-C2F1-88AC-6C58-FB759FB8DB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3" name="Rectangle 12">
              <a:extLst>
                <a:ext uri="{FF2B5EF4-FFF2-40B4-BE49-F238E27FC236}">
                  <a16:creationId xmlns:a16="http://schemas.microsoft.com/office/drawing/2014/main" id="{85343C06-2C7D-C475-CA38-495E6C8FB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BD6233-8B84-F1CB-7425-54DE629A1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54A7A09-3726-76A5-89E4-A18899A4B2DF}"/>
              </a:ext>
            </a:extLst>
          </p:cNvPr>
          <p:cNvGrpSpPr/>
          <p:nvPr/>
        </p:nvGrpSpPr>
        <p:grpSpPr>
          <a:xfrm>
            <a:off x="4585787" y="738601"/>
            <a:ext cx="6547402" cy="5380797"/>
            <a:chOff x="4974949" y="748541"/>
            <a:chExt cx="6547402" cy="5380797"/>
          </a:xfrm>
        </p:grpSpPr>
        <p:pic>
          <p:nvPicPr>
            <p:cNvPr id="4" name="Picture 3" descr="A diagram of a company&#10;&#10;AI-generated content may be incorrect.">
              <a:extLst>
                <a:ext uri="{FF2B5EF4-FFF2-40B4-BE49-F238E27FC236}">
                  <a16:creationId xmlns:a16="http://schemas.microsoft.com/office/drawing/2014/main" id="{561FAAB0-E91A-FCF6-DF4D-DEAB29DD8DEC}"/>
                </a:ext>
              </a:extLst>
            </p:cNvPr>
            <p:cNvPicPr>
              <a:picLocks noChangeAspect="1"/>
            </p:cNvPicPr>
            <p:nvPr/>
          </p:nvPicPr>
          <p:blipFill>
            <a:blip r:embed="rId2"/>
            <a:stretch>
              <a:fillRect/>
            </a:stretch>
          </p:blipFill>
          <p:spPr>
            <a:xfrm>
              <a:off x="5057775" y="804863"/>
              <a:ext cx="6381750" cy="5324475"/>
            </a:xfrm>
            <a:prstGeom prst="rect">
              <a:avLst/>
            </a:prstGeom>
          </p:spPr>
        </p:pic>
        <p:sp>
          <p:nvSpPr>
            <p:cNvPr id="9" name="Rectangle: Rounded Corners 8">
              <a:extLst>
                <a:ext uri="{FF2B5EF4-FFF2-40B4-BE49-F238E27FC236}">
                  <a16:creationId xmlns:a16="http://schemas.microsoft.com/office/drawing/2014/main" id="{28F793BB-E281-CE88-CC8E-A8D3429B280C}"/>
                </a:ext>
              </a:extLst>
            </p:cNvPr>
            <p:cNvSpPr/>
            <p:nvPr/>
          </p:nvSpPr>
          <p:spPr>
            <a:xfrm>
              <a:off x="7296270" y="748541"/>
              <a:ext cx="2006755" cy="11200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Lot 1 Management and Technical Support</a:t>
              </a:r>
              <a:endParaRPr lang="en-IE" sz="1600" dirty="0"/>
            </a:p>
          </p:txBody>
        </p:sp>
        <p:sp>
          <p:nvSpPr>
            <p:cNvPr id="10" name="Rectangle: Rounded Corners 9">
              <a:extLst>
                <a:ext uri="{FF2B5EF4-FFF2-40B4-BE49-F238E27FC236}">
                  <a16:creationId xmlns:a16="http://schemas.microsoft.com/office/drawing/2014/main" id="{E4148261-46CD-2CBE-88C7-9415FF9942D7}"/>
                </a:ext>
              </a:extLst>
            </p:cNvPr>
            <p:cNvSpPr/>
            <p:nvPr/>
          </p:nvSpPr>
          <p:spPr>
            <a:xfrm>
              <a:off x="9432770" y="2073758"/>
              <a:ext cx="2006755" cy="1120016"/>
            </a:xfrm>
            <a:prstGeom prst="roundRect">
              <a:avLst/>
            </a:prstGeom>
            <a:solidFill>
              <a:srgbClr val="742F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Lot 2 Structures and Geotechnics </a:t>
              </a:r>
              <a:endParaRPr lang="en-IE" sz="1600" dirty="0"/>
            </a:p>
          </p:txBody>
        </p:sp>
        <p:sp>
          <p:nvSpPr>
            <p:cNvPr id="11" name="Rectangle: Rounded Corners 10">
              <a:extLst>
                <a:ext uri="{FF2B5EF4-FFF2-40B4-BE49-F238E27FC236}">
                  <a16:creationId xmlns:a16="http://schemas.microsoft.com/office/drawing/2014/main" id="{C9F1B732-ACFE-1E1F-38A8-32D2280B0702}"/>
                </a:ext>
              </a:extLst>
            </p:cNvPr>
            <p:cNvSpPr/>
            <p:nvPr/>
          </p:nvSpPr>
          <p:spPr>
            <a:xfrm>
              <a:off x="9515596" y="3664227"/>
              <a:ext cx="2006755" cy="112001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Lot 3 Road Design, Drainage and Safety</a:t>
              </a:r>
              <a:endParaRPr lang="en-IE" sz="1600" dirty="0"/>
            </a:p>
          </p:txBody>
        </p:sp>
        <p:sp>
          <p:nvSpPr>
            <p:cNvPr id="12" name="Rectangle: Rounded Corners 11">
              <a:extLst>
                <a:ext uri="{FF2B5EF4-FFF2-40B4-BE49-F238E27FC236}">
                  <a16:creationId xmlns:a16="http://schemas.microsoft.com/office/drawing/2014/main" id="{849933A9-8EA3-B4B9-F114-082CD8A38E21}"/>
                </a:ext>
              </a:extLst>
            </p:cNvPr>
            <p:cNvSpPr/>
            <p:nvPr/>
          </p:nvSpPr>
          <p:spPr>
            <a:xfrm>
              <a:off x="7296269" y="5009322"/>
              <a:ext cx="2006755" cy="1120016"/>
            </a:xfrm>
            <a:prstGeom prst="roundRect">
              <a:avLst/>
            </a:prstGeom>
            <a:solidFill>
              <a:srgbClr val="1A20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Lot 4 Network Asset Management and Maintenance</a:t>
              </a:r>
              <a:endParaRPr lang="en-IE" sz="1600" dirty="0"/>
            </a:p>
          </p:txBody>
        </p:sp>
        <p:sp>
          <p:nvSpPr>
            <p:cNvPr id="16" name="Rectangle: Rounded Corners 15">
              <a:extLst>
                <a:ext uri="{FF2B5EF4-FFF2-40B4-BE49-F238E27FC236}">
                  <a16:creationId xmlns:a16="http://schemas.microsoft.com/office/drawing/2014/main" id="{8DA1AB53-0F55-09F0-1AA8-2C4C4557FA6C}"/>
                </a:ext>
              </a:extLst>
            </p:cNvPr>
            <p:cNvSpPr/>
            <p:nvPr/>
          </p:nvSpPr>
          <p:spPr>
            <a:xfrm>
              <a:off x="4974949" y="3664227"/>
              <a:ext cx="2006755" cy="1120016"/>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Lot 5 ITS and Communications</a:t>
              </a:r>
              <a:endParaRPr lang="en-IE" sz="1600" dirty="0"/>
            </a:p>
          </p:txBody>
        </p:sp>
        <p:sp>
          <p:nvSpPr>
            <p:cNvPr id="17" name="Rectangle: Rounded Corners 16">
              <a:extLst>
                <a:ext uri="{FF2B5EF4-FFF2-40B4-BE49-F238E27FC236}">
                  <a16:creationId xmlns:a16="http://schemas.microsoft.com/office/drawing/2014/main" id="{309038FB-3261-F5BF-8E37-D2AEEFCEBF8F}"/>
                </a:ext>
              </a:extLst>
            </p:cNvPr>
            <p:cNvSpPr/>
            <p:nvPr/>
          </p:nvSpPr>
          <p:spPr>
            <a:xfrm>
              <a:off x="5039831" y="2073758"/>
              <a:ext cx="2006755" cy="1120016"/>
            </a:xfrm>
            <a:prstGeom prst="roundRect">
              <a:avLst/>
            </a:prstGeom>
            <a:solidFill>
              <a:srgbClr val="CFC3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Lot 6 Environmental Compliance</a:t>
              </a:r>
              <a:endParaRPr lang="en-IE" sz="1600" dirty="0"/>
            </a:p>
          </p:txBody>
        </p:sp>
      </p:grpSp>
    </p:spTree>
    <p:extLst>
      <p:ext uri="{BB962C8B-B14F-4D97-AF65-F5344CB8AC3E}">
        <p14:creationId xmlns:p14="http://schemas.microsoft.com/office/powerpoint/2010/main" val="193405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9AF17-55AB-165C-77DC-FCBBA5EFAF2E}"/>
              </a:ext>
            </a:extLst>
          </p:cNvPr>
          <p:cNvSpPr>
            <a:spLocks noGrp="1"/>
          </p:cNvSpPr>
          <p:nvPr>
            <p:ph type="title"/>
          </p:nvPr>
        </p:nvSpPr>
        <p:spPr/>
        <p:txBody>
          <a:bodyPr/>
          <a:lstStyle/>
          <a:p>
            <a:r>
              <a:rPr lang="en-GB" sz="4000" b="0" dirty="0">
                <a:solidFill>
                  <a:schemeClr val="tx1"/>
                </a:solidFill>
              </a:rPr>
              <a:t>Commission Structure Example</a:t>
            </a:r>
            <a:br>
              <a:rPr lang="en-GB" sz="4000" b="0" dirty="0">
                <a:solidFill>
                  <a:schemeClr val="tx1"/>
                </a:solidFill>
              </a:rPr>
            </a:br>
            <a:endParaRPr lang="en-GB" sz="4000" b="0" dirty="0">
              <a:solidFill>
                <a:schemeClr val="tx1"/>
              </a:solidFill>
            </a:endParaRPr>
          </a:p>
        </p:txBody>
      </p:sp>
      <p:grpSp>
        <p:nvGrpSpPr>
          <p:cNvPr id="9" name="Group 8">
            <a:extLst>
              <a:ext uri="{FF2B5EF4-FFF2-40B4-BE49-F238E27FC236}">
                <a16:creationId xmlns:a16="http://schemas.microsoft.com/office/drawing/2014/main" id="{B70151E7-6A61-F203-9240-6366380B4191}"/>
              </a:ext>
            </a:extLst>
          </p:cNvPr>
          <p:cNvGrpSpPr/>
          <p:nvPr/>
        </p:nvGrpSpPr>
        <p:grpSpPr>
          <a:xfrm>
            <a:off x="632572" y="2625900"/>
            <a:ext cx="10665798" cy="635302"/>
            <a:chOff x="970756" y="3060700"/>
            <a:chExt cx="16065623" cy="990600"/>
          </a:xfrm>
        </p:grpSpPr>
        <p:sp>
          <p:nvSpPr>
            <p:cNvPr id="6" name="Rectangle 5">
              <a:extLst>
                <a:ext uri="{FF2B5EF4-FFF2-40B4-BE49-F238E27FC236}">
                  <a16:creationId xmlns:a16="http://schemas.microsoft.com/office/drawing/2014/main" id="{94D1F483-37B7-8375-0936-AE817F905AA6}"/>
                </a:ext>
              </a:extLst>
            </p:cNvPr>
            <p:cNvSpPr/>
            <p:nvPr/>
          </p:nvSpPr>
          <p:spPr>
            <a:xfrm>
              <a:off x="970756" y="3060700"/>
              <a:ext cx="4876800" cy="990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539" b="1" kern="0" dirty="0">
                  <a:solidFill>
                    <a:srgbClr val="FFFFFF"/>
                  </a:solidFill>
                  <a:latin typeface="Arial"/>
                </a:rPr>
                <a:t>Lot Leaders</a:t>
              </a:r>
            </a:p>
          </p:txBody>
        </p:sp>
        <p:sp>
          <p:nvSpPr>
            <p:cNvPr id="7" name="Rectangle 6">
              <a:extLst>
                <a:ext uri="{FF2B5EF4-FFF2-40B4-BE49-F238E27FC236}">
                  <a16:creationId xmlns:a16="http://schemas.microsoft.com/office/drawing/2014/main" id="{C5B4CB22-00FA-D1AC-50A8-FCED0EB7A072}"/>
                </a:ext>
              </a:extLst>
            </p:cNvPr>
            <p:cNvSpPr/>
            <p:nvPr/>
          </p:nvSpPr>
          <p:spPr>
            <a:xfrm>
              <a:off x="6565167" y="3060700"/>
              <a:ext cx="4876800" cy="9906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539" b="1" kern="0" dirty="0">
                  <a:solidFill>
                    <a:srgbClr val="FFFFFF"/>
                  </a:solidFill>
                  <a:latin typeface="Arial"/>
                </a:rPr>
                <a:t>Work Package Leaders</a:t>
              </a:r>
            </a:p>
          </p:txBody>
        </p:sp>
        <p:sp>
          <p:nvSpPr>
            <p:cNvPr id="8" name="Rectangle 7">
              <a:extLst>
                <a:ext uri="{FF2B5EF4-FFF2-40B4-BE49-F238E27FC236}">
                  <a16:creationId xmlns:a16="http://schemas.microsoft.com/office/drawing/2014/main" id="{D0F9B651-B6E0-A2EA-C89B-C4BA3CD8620A}"/>
                </a:ext>
              </a:extLst>
            </p:cNvPr>
            <p:cNvSpPr/>
            <p:nvPr/>
          </p:nvSpPr>
          <p:spPr>
            <a:xfrm>
              <a:off x="12159579" y="3060700"/>
              <a:ext cx="4876800" cy="990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539" b="1" kern="0" dirty="0">
                  <a:solidFill>
                    <a:srgbClr val="FFFFFF"/>
                  </a:solidFill>
                  <a:latin typeface="Arial"/>
                </a:rPr>
                <a:t>Task Leaders</a:t>
              </a:r>
            </a:p>
          </p:txBody>
        </p:sp>
      </p:grpSp>
      <p:sp>
        <p:nvSpPr>
          <p:cNvPr id="10" name="Isosceles Triangle 9">
            <a:extLst>
              <a:ext uri="{FF2B5EF4-FFF2-40B4-BE49-F238E27FC236}">
                <a16:creationId xmlns:a16="http://schemas.microsoft.com/office/drawing/2014/main" id="{EA7540F9-2111-1406-34C9-58A51922BADF}"/>
              </a:ext>
            </a:extLst>
          </p:cNvPr>
          <p:cNvSpPr/>
          <p:nvPr/>
        </p:nvSpPr>
        <p:spPr>
          <a:xfrm rot="5400000">
            <a:off x="3949609" y="2806632"/>
            <a:ext cx="317652" cy="273838"/>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endParaRPr lang="en-GB" sz="1154" kern="0">
              <a:solidFill>
                <a:srgbClr val="FFFFFF"/>
              </a:solidFill>
              <a:latin typeface="Arial"/>
            </a:endParaRPr>
          </a:p>
        </p:txBody>
      </p:sp>
      <p:sp>
        <p:nvSpPr>
          <p:cNvPr id="11" name="Isosceles Triangle 10">
            <a:extLst>
              <a:ext uri="{FF2B5EF4-FFF2-40B4-BE49-F238E27FC236}">
                <a16:creationId xmlns:a16="http://schemas.microsoft.com/office/drawing/2014/main" id="{1CF2EB77-BEAD-379D-27E2-DC4654486E83}"/>
              </a:ext>
            </a:extLst>
          </p:cNvPr>
          <p:cNvSpPr/>
          <p:nvPr/>
        </p:nvSpPr>
        <p:spPr>
          <a:xfrm rot="5400000">
            <a:off x="7663680" y="2806632"/>
            <a:ext cx="317652" cy="273838"/>
          </a:xfrm>
          <a:prstGeom prst="triangl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endParaRPr lang="en-GB" sz="1154" kern="0">
              <a:solidFill>
                <a:srgbClr val="FFFFFF"/>
              </a:solidFill>
              <a:latin typeface="Arial"/>
            </a:endParaRPr>
          </a:p>
        </p:txBody>
      </p:sp>
      <p:sp>
        <p:nvSpPr>
          <p:cNvPr id="12" name="Rectangle 11">
            <a:extLst>
              <a:ext uri="{FF2B5EF4-FFF2-40B4-BE49-F238E27FC236}">
                <a16:creationId xmlns:a16="http://schemas.microsoft.com/office/drawing/2014/main" id="{9B28D4F6-AB3F-A32C-F09B-F4174CA7A765}"/>
              </a:ext>
            </a:extLst>
          </p:cNvPr>
          <p:cNvSpPr/>
          <p:nvPr/>
        </p:nvSpPr>
        <p:spPr>
          <a:xfrm>
            <a:off x="640715" y="4580681"/>
            <a:ext cx="3237657" cy="635302"/>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154" b="1" kern="0">
                <a:solidFill>
                  <a:srgbClr val="FFFFFF"/>
                </a:solidFill>
                <a:latin typeface="Arial"/>
              </a:rPr>
              <a:t>Lot 3 Road Design</a:t>
            </a:r>
          </a:p>
        </p:txBody>
      </p:sp>
      <p:sp>
        <p:nvSpPr>
          <p:cNvPr id="13" name="Rectangle 12">
            <a:extLst>
              <a:ext uri="{FF2B5EF4-FFF2-40B4-BE49-F238E27FC236}">
                <a16:creationId xmlns:a16="http://schemas.microsoft.com/office/drawing/2014/main" id="{89499BEB-0D1C-4FFC-15A0-CA37A75C7464}"/>
              </a:ext>
            </a:extLst>
          </p:cNvPr>
          <p:cNvSpPr/>
          <p:nvPr/>
        </p:nvSpPr>
        <p:spPr>
          <a:xfrm>
            <a:off x="4346642" y="3435503"/>
            <a:ext cx="3237657" cy="50172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154" b="1" kern="0">
                <a:solidFill>
                  <a:srgbClr val="FFFFFF"/>
                </a:solidFill>
                <a:latin typeface="Arial"/>
              </a:rPr>
              <a:t>Work Package 3.1 Management</a:t>
            </a:r>
          </a:p>
        </p:txBody>
      </p:sp>
      <p:sp>
        <p:nvSpPr>
          <p:cNvPr id="15" name="Rectangle 14">
            <a:extLst>
              <a:ext uri="{FF2B5EF4-FFF2-40B4-BE49-F238E27FC236}">
                <a16:creationId xmlns:a16="http://schemas.microsoft.com/office/drawing/2014/main" id="{5AA32B83-1B51-70C4-0E29-51929AA85142}"/>
              </a:ext>
            </a:extLst>
          </p:cNvPr>
          <p:cNvSpPr/>
          <p:nvPr/>
        </p:nvSpPr>
        <p:spPr>
          <a:xfrm>
            <a:off x="4346642" y="4035785"/>
            <a:ext cx="3237657" cy="50172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154" b="1" kern="0">
                <a:solidFill>
                  <a:srgbClr val="FFFFFF"/>
                </a:solidFill>
                <a:latin typeface="Arial"/>
              </a:rPr>
              <a:t>Work Package 3.2 Geometric Design</a:t>
            </a:r>
          </a:p>
        </p:txBody>
      </p:sp>
      <p:sp>
        <p:nvSpPr>
          <p:cNvPr id="16" name="Rectangle 15">
            <a:extLst>
              <a:ext uri="{FF2B5EF4-FFF2-40B4-BE49-F238E27FC236}">
                <a16:creationId xmlns:a16="http://schemas.microsoft.com/office/drawing/2014/main" id="{0EE62468-E4B0-1EC4-38C2-7BB91C88ED53}"/>
              </a:ext>
            </a:extLst>
          </p:cNvPr>
          <p:cNvSpPr/>
          <p:nvPr/>
        </p:nvSpPr>
        <p:spPr>
          <a:xfrm>
            <a:off x="4346642" y="4636066"/>
            <a:ext cx="3237657" cy="50172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154" b="1" kern="0">
                <a:solidFill>
                  <a:srgbClr val="FFFFFF"/>
                </a:solidFill>
                <a:latin typeface="Arial"/>
              </a:rPr>
              <a:t>Work Package 3.3 Road Safety</a:t>
            </a:r>
          </a:p>
        </p:txBody>
      </p:sp>
      <p:sp>
        <p:nvSpPr>
          <p:cNvPr id="17" name="Rectangle 16">
            <a:extLst>
              <a:ext uri="{FF2B5EF4-FFF2-40B4-BE49-F238E27FC236}">
                <a16:creationId xmlns:a16="http://schemas.microsoft.com/office/drawing/2014/main" id="{D711842A-43F3-D3B0-7F18-8314EE3320D9}"/>
              </a:ext>
            </a:extLst>
          </p:cNvPr>
          <p:cNvSpPr/>
          <p:nvPr/>
        </p:nvSpPr>
        <p:spPr>
          <a:xfrm>
            <a:off x="4346642" y="5236348"/>
            <a:ext cx="3237657" cy="50172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154" b="1" kern="0">
                <a:solidFill>
                  <a:srgbClr val="FFFFFF"/>
                </a:solidFill>
                <a:latin typeface="Arial"/>
              </a:rPr>
              <a:t>Work Package 3.4 Vehicle Restraint Systems </a:t>
            </a:r>
          </a:p>
        </p:txBody>
      </p:sp>
      <p:sp>
        <p:nvSpPr>
          <p:cNvPr id="18" name="Rectangle 17">
            <a:extLst>
              <a:ext uri="{FF2B5EF4-FFF2-40B4-BE49-F238E27FC236}">
                <a16:creationId xmlns:a16="http://schemas.microsoft.com/office/drawing/2014/main" id="{1C4F8043-CF73-0368-5670-FA8793AC4228}"/>
              </a:ext>
            </a:extLst>
          </p:cNvPr>
          <p:cNvSpPr/>
          <p:nvPr/>
        </p:nvSpPr>
        <p:spPr>
          <a:xfrm>
            <a:off x="4346642" y="5859436"/>
            <a:ext cx="3237657" cy="50172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154" b="1" kern="0">
                <a:solidFill>
                  <a:srgbClr val="FFFFFF"/>
                </a:solidFill>
                <a:latin typeface="Arial"/>
              </a:rPr>
              <a:t>Work Package 3.5 Road Drainage </a:t>
            </a:r>
          </a:p>
        </p:txBody>
      </p:sp>
      <p:sp>
        <p:nvSpPr>
          <p:cNvPr id="19" name="Rectangle 18">
            <a:extLst>
              <a:ext uri="{FF2B5EF4-FFF2-40B4-BE49-F238E27FC236}">
                <a16:creationId xmlns:a16="http://schemas.microsoft.com/office/drawing/2014/main" id="{CAD4D2B6-D908-1B14-393A-4D72FCB65C27}"/>
              </a:ext>
            </a:extLst>
          </p:cNvPr>
          <p:cNvSpPr/>
          <p:nvPr/>
        </p:nvSpPr>
        <p:spPr>
          <a:xfrm>
            <a:off x="8060713" y="3435503"/>
            <a:ext cx="3237657" cy="5017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154" b="1" kern="0">
                <a:solidFill>
                  <a:srgbClr val="FFFFFF"/>
                </a:solidFill>
                <a:latin typeface="Arial"/>
              </a:rPr>
              <a:t>Task Agreements</a:t>
            </a:r>
          </a:p>
        </p:txBody>
      </p:sp>
      <p:sp>
        <p:nvSpPr>
          <p:cNvPr id="20" name="Rectangle 19">
            <a:extLst>
              <a:ext uri="{FF2B5EF4-FFF2-40B4-BE49-F238E27FC236}">
                <a16:creationId xmlns:a16="http://schemas.microsoft.com/office/drawing/2014/main" id="{931DDD34-4CA9-AC49-20FA-3596D1E08C90}"/>
              </a:ext>
            </a:extLst>
          </p:cNvPr>
          <p:cNvSpPr/>
          <p:nvPr/>
        </p:nvSpPr>
        <p:spPr>
          <a:xfrm>
            <a:off x="8060713" y="4035785"/>
            <a:ext cx="3237657" cy="5017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154" b="1" kern="0">
                <a:solidFill>
                  <a:srgbClr val="FFFFFF"/>
                </a:solidFill>
                <a:latin typeface="Arial"/>
              </a:rPr>
              <a:t>Task Agreements</a:t>
            </a:r>
          </a:p>
        </p:txBody>
      </p:sp>
      <p:sp>
        <p:nvSpPr>
          <p:cNvPr id="21" name="Rectangle 20">
            <a:extLst>
              <a:ext uri="{FF2B5EF4-FFF2-40B4-BE49-F238E27FC236}">
                <a16:creationId xmlns:a16="http://schemas.microsoft.com/office/drawing/2014/main" id="{F5333770-F7CB-ADCE-D07D-BB34B4CD30DA}"/>
              </a:ext>
            </a:extLst>
          </p:cNvPr>
          <p:cNvSpPr/>
          <p:nvPr/>
        </p:nvSpPr>
        <p:spPr>
          <a:xfrm>
            <a:off x="8060713" y="4636066"/>
            <a:ext cx="3237657" cy="5017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154" b="1" kern="0">
                <a:solidFill>
                  <a:srgbClr val="FFFFFF"/>
                </a:solidFill>
                <a:latin typeface="Arial"/>
              </a:rPr>
              <a:t>Task Agreements</a:t>
            </a:r>
          </a:p>
        </p:txBody>
      </p:sp>
      <p:sp>
        <p:nvSpPr>
          <p:cNvPr id="22" name="Rectangle 21">
            <a:extLst>
              <a:ext uri="{FF2B5EF4-FFF2-40B4-BE49-F238E27FC236}">
                <a16:creationId xmlns:a16="http://schemas.microsoft.com/office/drawing/2014/main" id="{659CB1FC-541A-0879-B0B9-585804392C4C}"/>
              </a:ext>
            </a:extLst>
          </p:cNvPr>
          <p:cNvSpPr/>
          <p:nvPr/>
        </p:nvSpPr>
        <p:spPr>
          <a:xfrm>
            <a:off x="8060713" y="5236348"/>
            <a:ext cx="3237657" cy="5017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154" b="1" kern="0">
                <a:solidFill>
                  <a:srgbClr val="FFFFFF"/>
                </a:solidFill>
                <a:latin typeface="Arial"/>
              </a:rPr>
              <a:t>Task Agreements</a:t>
            </a:r>
          </a:p>
        </p:txBody>
      </p:sp>
      <p:sp>
        <p:nvSpPr>
          <p:cNvPr id="23" name="Rectangle 22">
            <a:extLst>
              <a:ext uri="{FF2B5EF4-FFF2-40B4-BE49-F238E27FC236}">
                <a16:creationId xmlns:a16="http://schemas.microsoft.com/office/drawing/2014/main" id="{1EDD477B-3844-8ED0-8E4E-68EA64051EDC}"/>
              </a:ext>
            </a:extLst>
          </p:cNvPr>
          <p:cNvSpPr/>
          <p:nvPr/>
        </p:nvSpPr>
        <p:spPr>
          <a:xfrm>
            <a:off x="8060713" y="5859436"/>
            <a:ext cx="3237657" cy="5017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154" b="1" kern="0">
                <a:solidFill>
                  <a:srgbClr val="FFFFFF"/>
                </a:solidFill>
                <a:latin typeface="Arial"/>
              </a:rPr>
              <a:t>Task Agreements</a:t>
            </a:r>
          </a:p>
        </p:txBody>
      </p:sp>
      <p:cxnSp>
        <p:nvCxnSpPr>
          <p:cNvPr id="25" name="Connector: Elbow 24">
            <a:extLst>
              <a:ext uri="{FF2B5EF4-FFF2-40B4-BE49-F238E27FC236}">
                <a16:creationId xmlns:a16="http://schemas.microsoft.com/office/drawing/2014/main" id="{71C6A31E-7356-7635-8A70-3FC868A943A1}"/>
              </a:ext>
            </a:extLst>
          </p:cNvPr>
          <p:cNvCxnSpPr>
            <a:stCxn id="13" idx="1"/>
            <a:endCxn id="18" idx="1"/>
          </p:cNvCxnSpPr>
          <p:nvPr/>
        </p:nvCxnSpPr>
        <p:spPr>
          <a:xfrm rot="10800000" flipV="1">
            <a:off x="4346642" y="3686365"/>
            <a:ext cx="8145" cy="2423933"/>
          </a:xfrm>
          <a:prstGeom prst="bentConnector3">
            <a:avLst>
              <a:gd name="adj1" fmla="val 306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365BE3-2C3C-8802-3518-63BCA868830B}"/>
              </a:ext>
            </a:extLst>
          </p:cNvPr>
          <p:cNvCxnSpPr>
            <a:cxnSpLocks/>
          </p:cNvCxnSpPr>
          <p:nvPr/>
        </p:nvCxnSpPr>
        <p:spPr>
          <a:xfrm>
            <a:off x="3878373" y="4878784"/>
            <a:ext cx="4764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F622FD0-42FF-4A56-AF3F-83091BC7DA0F}"/>
              </a:ext>
            </a:extLst>
          </p:cNvPr>
          <p:cNvCxnSpPr/>
          <p:nvPr/>
        </p:nvCxnSpPr>
        <p:spPr>
          <a:xfrm>
            <a:off x="4120653" y="4287458"/>
            <a:ext cx="2341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AD3AA13-99B9-6636-5489-B436007FE1DB}"/>
              </a:ext>
            </a:extLst>
          </p:cNvPr>
          <p:cNvCxnSpPr/>
          <p:nvPr/>
        </p:nvCxnSpPr>
        <p:spPr>
          <a:xfrm>
            <a:off x="4120653" y="5487211"/>
            <a:ext cx="2341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5DA26D0-8755-0211-B025-531B8A0D725A}"/>
              </a:ext>
            </a:extLst>
          </p:cNvPr>
          <p:cNvCxnSpPr>
            <a:cxnSpLocks/>
          </p:cNvCxnSpPr>
          <p:nvPr/>
        </p:nvCxnSpPr>
        <p:spPr>
          <a:xfrm>
            <a:off x="7588592" y="3749895"/>
            <a:ext cx="472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8507B0-A9EB-5784-DE60-32F454DDAAF8}"/>
              </a:ext>
            </a:extLst>
          </p:cNvPr>
          <p:cNvCxnSpPr>
            <a:cxnSpLocks/>
          </p:cNvCxnSpPr>
          <p:nvPr/>
        </p:nvCxnSpPr>
        <p:spPr>
          <a:xfrm>
            <a:off x="7588592" y="4287458"/>
            <a:ext cx="472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DC590E2-E698-87CE-5EDA-FC22AD90CB84}"/>
              </a:ext>
            </a:extLst>
          </p:cNvPr>
          <p:cNvCxnSpPr>
            <a:cxnSpLocks/>
          </p:cNvCxnSpPr>
          <p:nvPr/>
        </p:nvCxnSpPr>
        <p:spPr>
          <a:xfrm>
            <a:off x="7588592" y="4922760"/>
            <a:ext cx="472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599C074-8769-4E7B-B10D-D8BD9815A6C7}"/>
              </a:ext>
            </a:extLst>
          </p:cNvPr>
          <p:cNvCxnSpPr>
            <a:cxnSpLocks/>
          </p:cNvCxnSpPr>
          <p:nvPr/>
        </p:nvCxnSpPr>
        <p:spPr>
          <a:xfrm>
            <a:off x="7588592" y="5487211"/>
            <a:ext cx="472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1D69CB8-5ECC-3AD8-309B-4ECF8052A918}"/>
              </a:ext>
            </a:extLst>
          </p:cNvPr>
          <p:cNvCxnSpPr>
            <a:cxnSpLocks/>
          </p:cNvCxnSpPr>
          <p:nvPr/>
        </p:nvCxnSpPr>
        <p:spPr>
          <a:xfrm>
            <a:off x="7588592" y="6110298"/>
            <a:ext cx="47212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8EF026A-D92A-4D85-DBED-48975307814E}"/>
              </a:ext>
            </a:extLst>
          </p:cNvPr>
          <p:cNvSpPr/>
          <p:nvPr/>
        </p:nvSpPr>
        <p:spPr>
          <a:xfrm>
            <a:off x="632571" y="1365507"/>
            <a:ext cx="3237657" cy="635302"/>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154" b="1" kern="0" dirty="0">
                <a:solidFill>
                  <a:schemeClr val="tx1"/>
                </a:solidFill>
                <a:latin typeface="Arial"/>
              </a:rPr>
              <a:t>Head of Research and Standards</a:t>
            </a:r>
          </a:p>
        </p:txBody>
      </p:sp>
      <p:sp>
        <p:nvSpPr>
          <p:cNvPr id="5" name="Isosceles Triangle 4">
            <a:extLst>
              <a:ext uri="{FF2B5EF4-FFF2-40B4-BE49-F238E27FC236}">
                <a16:creationId xmlns:a16="http://schemas.microsoft.com/office/drawing/2014/main" id="{828AD2B8-61E0-CE18-B71D-F30CFB524941}"/>
              </a:ext>
            </a:extLst>
          </p:cNvPr>
          <p:cNvSpPr/>
          <p:nvPr/>
        </p:nvSpPr>
        <p:spPr>
          <a:xfrm>
            <a:off x="2229492" y="2168498"/>
            <a:ext cx="317652" cy="273838"/>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endParaRPr lang="en-GB" sz="1154" kern="0">
              <a:solidFill>
                <a:srgbClr val="FFFFFF"/>
              </a:solidFill>
              <a:latin typeface="Arial"/>
            </a:endParaRPr>
          </a:p>
        </p:txBody>
      </p:sp>
      <p:sp>
        <p:nvSpPr>
          <p:cNvPr id="14" name="Rectangle 13">
            <a:extLst>
              <a:ext uri="{FF2B5EF4-FFF2-40B4-BE49-F238E27FC236}">
                <a16:creationId xmlns:a16="http://schemas.microsoft.com/office/drawing/2014/main" id="{3BA17928-6C14-AE47-B81E-D80BE31AAFB4}"/>
              </a:ext>
            </a:extLst>
          </p:cNvPr>
          <p:cNvSpPr/>
          <p:nvPr/>
        </p:nvSpPr>
        <p:spPr>
          <a:xfrm>
            <a:off x="4472608" y="1306421"/>
            <a:ext cx="6825761" cy="6841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6 weekly meetings to agree tasks with all lot leaders</a:t>
            </a:r>
            <a:endParaRPr lang="en-IE" dirty="0"/>
          </a:p>
        </p:txBody>
      </p:sp>
    </p:spTree>
    <p:extLst>
      <p:ext uri="{BB962C8B-B14F-4D97-AF65-F5344CB8AC3E}">
        <p14:creationId xmlns:p14="http://schemas.microsoft.com/office/powerpoint/2010/main" val="118280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9E9BE-14AF-4D0A-2768-2635B36D367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5B0882-B931-369E-273D-C0BEBE8642E0}"/>
              </a:ext>
            </a:extLst>
          </p:cNvPr>
          <p:cNvGraphicFramePr>
            <a:graphicFrameLocks noGrp="1"/>
          </p:cNvGraphicFramePr>
          <p:nvPr>
            <p:extLst>
              <p:ext uri="{D42A27DB-BD31-4B8C-83A1-F6EECF244321}">
                <p14:modId xmlns:p14="http://schemas.microsoft.com/office/powerpoint/2010/main" val="1566857191"/>
              </p:ext>
            </p:extLst>
          </p:nvPr>
        </p:nvGraphicFramePr>
        <p:xfrm>
          <a:off x="638175" y="1085850"/>
          <a:ext cx="9352807" cy="5151772"/>
        </p:xfrm>
        <a:graphic>
          <a:graphicData uri="http://schemas.openxmlformats.org/drawingml/2006/table">
            <a:tbl>
              <a:tblPr firstRow="1" bandRow="1">
                <a:tableStyleId>{5C22544A-7EE6-4342-B048-85BDC9FD1C3A}</a:tableStyleId>
              </a:tblPr>
              <a:tblGrid>
                <a:gridCol w="4576751">
                  <a:extLst>
                    <a:ext uri="{9D8B030D-6E8A-4147-A177-3AD203B41FA5}">
                      <a16:colId xmlns:a16="http://schemas.microsoft.com/office/drawing/2014/main" val="1180443260"/>
                    </a:ext>
                  </a:extLst>
                </a:gridCol>
                <a:gridCol w="4776056">
                  <a:extLst>
                    <a:ext uri="{9D8B030D-6E8A-4147-A177-3AD203B41FA5}">
                      <a16:colId xmlns:a16="http://schemas.microsoft.com/office/drawing/2014/main" val="275943228"/>
                    </a:ext>
                  </a:extLst>
                </a:gridCol>
              </a:tblGrid>
              <a:tr h="337072">
                <a:tc>
                  <a:txBody>
                    <a:bodyPr/>
                    <a:lstStyle/>
                    <a:p>
                      <a:r>
                        <a:rPr lang="en-GB" sz="2000" dirty="0"/>
                        <a:t>Lot</a:t>
                      </a:r>
                      <a:endParaRPr lang="en-IE" sz="2000" dirty="0"/>
                    </a:p>
                  </a:txBody>
                  <a:tcPr marL="68044" marR="68044" marT="34022" marB="34022"/>
                </a:tc>
                <a:tc>
                  <a:txBody>
                    <a:bodyPr/>
                    <a:lstStyle/>
                    <a:p>
                      <a:r>
                        <a:rPr lang="en-GB" sz="2000" dirty="0"/>
                        <a:t>Topics</a:t>
                      </a:r>
                      <a:endParaRPr lang="en-IE" sz="2000" dirty="0"/>
                    </a:p>
                  </a:txBody>
                  <a:tcPr marL="68044" marR="68044" marT="34022" marB="34022"/>
                </a:tc>
                <a:extLst>
                  <a:ext uri="{0D108BD9-81ED-4DB2-BD59-A6C34878D82A}">
                    <a16:rowId xmlns:a16="http://schemas.microsoft.com/office/drawing/2014/main" val="1131160094"/>
                  </a:ext>
                </a:extLst>
              </a:tr>
              <a:tr h="571150">
                <a:tc>
                  <a:txBody>
                    <a:bodyPr/>
                    <a:lstStyle/>
                    <a:p>
                      <a:r>
                        <a:rPr lang="en-GB" sz="2000" b="1" dirty="0"/>
                        <a:t>1 Management and technical services</a:t>
                      </a:r>
                      <a:endParaRPr lang="en-IE" sz="2000" b="1" dirty="0"/>
                    </a:p>
                  </a:txBody>
                  <a:tcPr marL="68044" marR="68044" marT="34022" marB="34022"/>
                </a:tc>
                <a:tc>
                  <a:txBody>
                    <a:bodyPr/>
                    <a:lstStyle/>
                    <a:p>
                      <a:r>
                        <a:rPr lang="en-GB" sz="2000" dirty="0"/>
                        <a:t>Management/</a:t>
                      </a:r>
                    </a:p>
                    <a:p>
                      <a:r>
                        <a:rPr lang="en-GB" sz="2000" dirty="0"/>
                        <a:t>Circular Economy</a:t>
                      </a:r>
                      <a:endParaRPr lang="en-IE" sz="2000" dirty="0"/>
                    </a:p>
                  </a:txBody>
                  <a:tcPr marL="68044" marR="68044" marT="34022" marB="34022"/>
                </a:tc>
                <a:extLst>
                  <a:ext uri="{0D108BD9-81ED-4DB2-BD59-A6C34878D82A}">
                    <a16:rowId xmlns:a16="http://schemas.microsoft.com/office/drawing/2014/main" val="3219918911"/>
                  </a:ext>
                </a:extLst>
              </a:tr>
              <a:tr h="337072">
                <a:tc>
                  <a:txBody>
                    <a:bodyPr/>
                    <a:lstStyle/>
                    <a:p>
                      <a:endParaRPr lang="en-IE" sz="2000" b="1"/>
                    </a:p>
                  </a:txBody>
                  <a:tcPr marL="68044" marR="68044" marT="34022" marB="34022"/>
                </a:tc>
                <a:tc>
                  <a:txBody>
                    <a:bodyPr/>
                    <a:lstStyle/>
                    <a:p>
                      <a:r>
                        <a:rPr lang="en-GB" sz="2000" dirty="0"/>
                        <a:t>RMP/Works Requirements</a:t>
                      </a:r>
                      <a:endParaRPr lang="en-IE" sz="2000" dirty="0"/>
                    </a:p>
                  </a:txBody>
                  <a:tcPr marL="68044" marR="68044" marT="34022" marB="34022"/>
                </a:tc>
                <a:extLst>
                  <a:ext uri="{0D108BD9-81ED-4DB2-BD59-A6C34878D82A}">
                    <a16:rowId xmlns:a16="http://schemas.microsoft.com/office/drawing/2014/main" val="4087214920"/>
                  </a:ext>
                </a:extLst>
              </a:tr>
              <a:tr h="337072">
                <a:tc>
                  <a:txBody>
                    <a:bodyPr/>
                    <a:lstStyle/>
                    <a:p>
                      <a:endParaRPr lang="en-IE" sz="2000" b="1"/>
                    </a:p>
                  </a:txBody>
                  <a:tcPr marL="68044" marR="68044" marT="34022" marB="34022"/>
                </a:tc>
                <a:tc>
                  <a:txBody>
                    <a:bodyPr/>
                    <a:lstStyle/>
                    <a:p>
                      <a:r>
                        <a:rPr lang="en-GB" sz="2000" dirty="0"/>
                        <a:t>PMG</a:t>
                      </a:r>
                      <a:endParaRPr lang="en-IE" sz="2000" dirty="0"/>
                    </a:p>
                  </a:txBody>
                  <a:tcPr marL="68044" marR="68044" marT="34022" marB="34022"/>
                </a:tc>
                <a:extLst>
                  <a:ext uri="{0D108BD9-81ED-4DB2-BD59-A6C34878D82A}">
                    <a16:rowId xmlns:a16="http://schemas.microsoft.com/office/drawing/2014/main" val="628399579"/>
                  </a:ext>
                </a:extLst>
              </a:tr>
              <a:tr h="337072">
                <a:tc>
                  <a:txBody>
                    <a:bodyPr/>
                    <a:lstStyle/>
                    <a:p>
                      <a:endParaRPr lang="en-IE" sz="2000" b="1"/>
                    </a:p>
                  </a:txBody>
                  <a:tcPr marL="68044" marR="68044" marT="34022" marB="34022"/>
                </a:tc>
                <a:tc>
                  <a:txBody>
                    <a:bodyPr/>
                    <a:lstStyle/>
                    <a:p>
                      <a:r>
                        <a:rPr lang="en-GB" sz="2000" dirty="0"/>
                        <a:t>Innovation</a:t>
                      </a:r>
                      <a:endParaRPr lang="en-IE" sz="2000" dirty="0"/>
                    </a:p>
                  </a:txBody>
                  <a:tcPr marL="68044" marR="68044" marT="34022" marB="34022"/>
                </a:tc>
                <a:extLst>
                  <a:ext uri="{0D108BD9-81ED-4DB2-BD59-A6C34878D82A}">
                    <a16:rowId xmlns:a16="http://schemas.microsoft.com/office/drawing/2014/main" val="459725168"/>
                  </a:ext>
                </a:extLst>
              </a:tr>
              <a:tr h="337072">
                <a:tc>
                  <a:txBody>
                    <a:bodyPr/>
                    <a:lstStyle/>
                    <a:p>
                      <a:endParaRPr lang="en-IE" sz="2000" b="1"/>
                    </a:p>
                  </a:txBody>
                  <a:tcPr marL="68044" marR="68044" marT="34022" marB="34022"/>
                </a:tc>
                <a:tc>
                  <a:txBody>
                    <a:bodyPr/>
                    <a:lstStyle/>
                    <a:p>
                      <a:r>
                        <a:rPr lang="en-GB" sz="2000" dirty="0"/>
                        <a:t>Decarbonisation of pavement programme</a:t>
                      </a:r>
                      <a:endParaRPr lang="en-IE" sz="2000" dirty="0"/>
                    </a:p>
                  </a:txBody>
                  <a:tcPr marL="68044" marR="68044" marT="34022" marB="34022"/>
                </a:tc>
                <a:extLst>
                  <a:ext uri="{0D108BD9-81ED-4DB2-BD59-A6C34878D82A}">
                    <a16:rowId xmlns:a16="http://schemas.microsoft.com/office/drawing/2014/main" val="4253689563"/>
                  </a:ext>
                </a:extLst>
              </a:tr>
              <a:tr h="337072">
                <a:tc>
                  <a:txBody>
                    <a:bodyPr/>
                    <a:lstStyle/>
                    <a:p>
                      <a:endParaRPr lang="en-IE" sz="2000" b="1"/>
                    </a:p>
                  </a:txBody>
                  <a:tcPr marL="68044" marR="68044" marT="34022" marB="34022"/>
                </a:tc>
                <a:tc>
                  <a:txBody>
                    <a:bodyPr/>
                    <a:lstStyle/>
                    <a:p>
                      <a:r>
                        <a:rPr lang="en-GB" sz="2000" dirty="0"/>
                        <a:t>Information management aka BIM</a:t>
                      </a:r>
                      <a:endParaRPr lang="en-IE" sz="2000" dirty="0"/>
                    </a:p>
                  </a:txBody>
                  <a:tcPr marL="68044" marR="68044" marT="34022" marB="34022"/>
                </a:tc>
                <a:extLst>
                  <a:ext uri="{0D108BD9-81ED-4DB2-BD59-A6C34878D82A}">
                    <a16:rowId xmlns:a16="http://schemas.microsoft.com/office/drawing/2014/main" val="3626322757"/>
                  </a:ext>
                </a:extLst>
              </a:tr>
              <a:tr h="337072">
                <a:tc>
                  <a:txBody>
                    <a:bodyPr/>
                    <a:lstStyle/>
                    <a:p>
                      <a:endParaRPr lang="en-IE" sz="2000" b="1"/>
                    </a:p>
                  </a:txBody>
                  <a:tcPr marL="68044" marR="68044" marT="34022" marB="34022"/>
                </a:tc>
                <a:tc>
                  <a:txBody>
                    <a:bodyPr/>
                    <a:lstStyle/>
                    <a:p>
                      <a:r>
                        <a:rPr lang="en-GB" sz="2000" dirty="0"/>
                        <a:t>Archaeology</a:t>
                      </a:r>
                      <a:endParaRPr lang="en-IE" sz="2000" dirty="0"/>
                    </a:p>
                  </a:txBody>
                  <a:tcPr marL="68044" marR="68044" marT="34022" marB="34022"/>
                </a:tc>
                <a:extLst>
                  <a:ext uri="{0D108BD9-81ED-4DB2-BD59-A6C34878D82A}">
                    <a16:rowId xmlns:a16="http://schemas.microsoft.com/office/drawing/2014/main" val="788066182"/>
                  </a:ext>
                </a:extLst>
              </a:tr>
              <a:tr h="337072">
                <a:tc>
                  <a:txBody>
                    <a:bodyPr/>
                    <a:lstStyle/>
                    <a:p>
                      <a:r>
                        <a:rPr lang="en-GB" sz="2000" b="1" dirty="0"/>
                        <a:t>2 Structures and Geotechnics</a:t>
                      </a:r>
                      <a:endParaRPr lang="en-IE" sz="2000" b="1" dirty="0"/>
                    </a:p>
                  </a:txBody>
                  <a:tcPr marL="68044" marR="68044" marT="34022" marB="34022"/>
                </a:tc>
                <a:tc>
                  <a:txBody>
                    <a:bodyPr/>
                    <a:lstStyle/>
                    <a:p>
                      <a:r>
                        <a:rPr lang="en-GB" sz="2000" dirty="0"/>
                        <a:t>Structures</a:t>
                      </a:r>
                      <a:endParaRPr lang="en-IE" sz="2000" dirty="0"/>
                    </a:p>
                  </a:txBody>
                  <a:tcPr marL="68044" marR="68044" marT="34022" marB="34022"/>
                </a:tc>
                <a:extLst>
                  <a:ext uri="{0D108BD9-81ED-4DB2-BD59-A6C34878D82A}">
                    <a16:rowId xmlns:a16="http://schemas.microsoft.com/office/drawing/2014/main" val="1856663895"/>
                  </a:ext>
                </a:extLst>
              </a:tr>
              <a:tr h="337072">
                <a:tc>
                  <a:txBody>
                    <a:bodyPr/>
                    <a:lstStyle/>
                    <a:p>
                      <a:endParaRPr lang="en-IE" sz="2000" b="1"/>
                    </a:p>
                  </a:txBody>
                  <a:tcPr marL="68044" marR="68044" marT="34022" marB="34022"/>
                </a:tc>
                <a:tc>
                  <a:txBody>
                    <a:bodyPr/>
                    <a:lstStyle/>
                    <a:p>
                      <a:r>
                        <a:rPr lang="en-GB" sz="2000" dirty="0"/>
                        <a:t>Earthworks</a:t>
                      </a:r>
                      <a:endParaRPr lang="en-IE" sz="2000" dirty="0"/>
                    </a:p>
                  </a:txBody>
                  <a:tcPr marL="68044" marR="68044" marT="34022" marB="34022"/>
                </a:tc>
                <a:extLst>
                  <a:ext uri="{0D108BD9-81ED-4DB2-BD59-A6C34878D82A}">
                    <a16:rowId xmlns:a16="http://schemas.microsoft.com/office/drawing/2014/main" val="1083107616"/>
                  </a:ext>
                </a:extLst>
              </a:tr>
              <a:tr h="337072">
                <a:tc>
                  <a:txBody>
                    <a:bodyPr/>
                    <a:lstStyle/>
                    <a:p>
                      <a:r>
                        <a:rPr lang="en-GB" sz="2000" b="1" dirty="0"/>
                        <a:t>3 Road Design</a:t>
                      </a:r>
                      <a:endParaRPr lang="en-IE" sz="2000" b="1" dirty="0"/>
                    </a:p>
                  </a:txBody>
                  <a:tcPr marL="68044" marR="68044" marT="34022" marB="34022"/>
                </a:tc>
                <a:tc>
                  <a:txBody>
                    <a:bodyPr/>
                    <a:lstStyle/>
                    <a:p>
                      <a:r>
                        <a:rPr lang="en-GB" sz="2000" dirty="0"/>
                        <a:t>Geometry/Road safety</a:t>
                      </a:r>
                      <a:endParaRPr lang="en-IE" sz="2000" dirty="0"/>
                    </a:p>
                  </a:txBody>
                  <a:tcPr marL="68044" marR="68044" marT="34022" marB="34022"/>
                </a:tc>
                <a:extLst>
                  <a:ext uri="{0D108BD9-81ED-4DB2-BD59-A6C34878D82A}">
                    <a16:rowId xmlns:a16="http://schemas.microsoft.com/office/drawing/2014/main" val="4016859907"/>
                  </a:ext>
                </a:extLst>
              </a:tr>
              <a:tr h="337072">
                <a:tc>
                  <a:txBody>
                    <a:bodyPr/>
                    <a:lstStyle/>
                    <a:p>
                      <a:endParaRPr lang="en-IE" sz="2000" b="1"/>
                    </a:p>
                  </a:txBody>
                  <a:tcPr marL="68044" marR="68044" marT="34022" marB="34022"/>
                </a:tc>
                <a:tc>
                  <a:txBody>
                    <a:bodyPr/>
                    <a:lstStyle/>
                    <a:p>
                      <a:r>
                        <a:rPr lang="en-GB" sz="2000" dirty="0"/>
                        <a:t>Drainage</a:t>
                      </a:r>
                      <a:endParaRPr lang="en-IE" sz="2000" dirty="0"/>
                    </a:p>
                  </a:txBody>
                  <a:tcPr marL="68044" marR="68044" marT="34022" marB="34022"/>
                </a:tc>
                <a:extLst>
                  <a:ext uri="{0D108BD9-81ED-4DB2-BD59-A6C34878D82A}">
                    <a16:rowId xmlns:a16="http://schemas.microsoft.com/office/drawing/2014/main" val="2380398211"/>
                  </a:ext>
                </a:extLst>
              </a:tr>
              <a:tr h="337072">
                <a:tc>
                  <a:txBody>
                    <a:bodyPr/>
                    <a:lstStyle/>
                    <a:p>
                      <a:endParaRPr lang="en-IE" sz="2000" b="1" dirty="0"/>
                    </a:p>
                  </a:txBody>
                  <a:tcPr marL="68044" marR="68044" marT="34022" marB="34022"/>
                </a:tc>
                <a:tc>
                  <a:txBody>
                    <a:bodyPr/>
                    <a:lstStyle/>
                    <a:p>
                      <a:r>
                        <a:rPr lang="en-GB" sz="2000" dirty="0"/>
                        <a:t>Vehicle restraint systems</a:t>
                      </a:r>
                      <a:endParaRPr lang="en-IE" sz="2000" dirty="0"/>
                    </a:p>
                  </a:txBody>
                  <a:tcPr marL="68044" marR="68044" marT="34022" marB="34022"/>
                </a:tc>
                <a:extLst>
                  <a:ext uri="{0D108BD9-81ED-4DB2-BD59-A6C34878D82A}">
                    <a16:rowId xmlns:a16="http://schemas.microsoft.com/office/drawing/2014/main" val="4228408807"/>
                  </a:ext>
                </a:extLst>
              </a:tr>
            </a:tbl>
          </a:graphicData>
        </a:graphic>
      </p:graphicFrame>
    </p:spTree>
    <p:extLst>
      <p:ext uri="{BB962C8B-B14F-4D97-AF65-F5344CB8AC3E}">
        <p14:creationId xmlns:p14="http://schemas.microsoft.com/office/powerpoint/2010/main" val="993848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FormConfiguration><![CDATA[{"formFields":[],"formDataEntries":[]}]]></TemplafySlideForm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8613188-092e-4f13-b076-cc3389d822fc" xsi:nil="true"/>
    <lcf76f155ced4ddcb4097134ff3c332f xmlns="5dff01dc-b329-4b52-9071-af215a9b00e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4.xml><?xml version="1.0" encoding="utf-8"?>
<TemplafySlideTemplateConfiguration><![CDATA[{"slideVersion":1,"isValidatorEnabled":false,"isLocked":false,"elementsMetadata":[],"slideId":"638297860850085444","enableDocumentContentUpdater":false,"version":"2.0"}]]></TemplafySlideTemplateConfiguration>
</file>

<file path=customXml/item5.xml><?xml version="1.0" encoding="utf-8"?>
<TemplafySlideTemplateConfiguration><![CDATA[{"slideVersion":1,"isValidatorEnabled":false,"isLocked":false,"elementsMetadata":[],"slideId":"638297860850085444","enableDocumentContentUpdater":false,"version":"2.0"}]]></TemplafySlideTemplateConfiguration>
</file>

<file path=customXml/item6.xml><?xml version="1.0" encoding="utf-8"?>
<ct:contentTypeSchema xmlns:ct="http://schemas.microsoft.com/office/2006/metadata/contentType" xmlns:ma="http://schemas.microsoft.com/office/2006/metadata/properties/metaAttributes" ct:_="" ma:_="" ma:contentTypeName="Document" ma:contentTypeID="0x01010091B4C817FC8600429D3882ED440C586C" ma:contentTypeVersion="16" ma:contentTypeDescription="Create a new document." ma:contentTypeScope="" ma:versionID="4861d2253e68f8ac1c8a21c9cc50efa4">
  <xsd:schema xmlns:xsd="http://www.w3.org/2001/XMLSchema" xmlns:xs="http://www.w3.org/2001/XMLSchema" xmlns:p="http://schemas.microsoft.com/office/2006/metadata/properties" xmlns:ns1="http://schemas.microsoft.com/sharepoint/v3" xmlns:ns2="5dff01dc-b329-4b52-9071-af215a9b00e8" xmlns:ns3="78613188-092e-4f13-b076-cc3389d822fc" targetNamespace="http://schemas.microsoft.com/office/2006/metadata/properties" ma:root="true" ma:fieldsID="73d1dde1f085757ee9257bef3409365d" ns1:_="" ns2:_="" ns3:_="">
    <xsd:import namespace="http://schemas.microsoft.com/sharepoint/v3"/>
    <xsd:import namespace="5dff01dc-b329-4b52-9071-af215a9b00e8"/>
    <xsd:import namespace="78613188-092e-4f13-b076-cc3389d822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ff01dc-b329-4b52-9071-af215a9b00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26c0721-c55e-410d-b065-058c283aa08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613188-092e-4f13-b076-cc3389d822f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c3bf7c-10ee-48fc-b573-489116a3e835}" ma:internalName="TaxCatchAll" ma:showField="CatchAllData" ma:web="9c7d4cf8-60cc-4617-bdc7-03e135cb9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TemplafySlideFormConfiguration><![CDATA[{"formFields":[],"formDataEntries":[]}]]></TemplafySlideFormConfiguration>
</file>

<file path=customXml/itemProps1.xml><?xml version="1.0" encoding="utf-8"?>
<ds:datastoreItem xmlns:ds="http://schemas.openxmlformats.org/officeDocument/2006/customXml" ds:itemID="{B351DCC6-C148-4C81-8758-90C2C2CDC51C}">
  <ds:schemaRefs/>
</ds:datastoreItem>
</file>

<file path=customXml/itemProps2.xml><?xml version="1.0" encoding="utf-8"?>
<ds:datastoreItem xmlns:ds="http://schemas.openxmlformats.org/officeDocument/2006/customXml" ds:itemID="{93796326-FC70-47FE-8514-B86E4898986F}">
  <ds:schemaRefs>
    <ds:schemaRef ds:uri="http://schemas.microsoft.com/sharepoint/v3/contenttype/forms"/>
  </ds:schemaRefs>
</ds:datastoreItem>
</file>

<file path=customXml/itemProps3.xml><?xml version="1.0" encoding="utf-8"?>
<ds:datastoreItem xmlns:ds="http://schemas.openxmlformats.org/officeDocument/2006/customXml" ds:itemID="{37C943E7-D679-40A2-BCE1-5CA697E43BAB}">
  <ds:schemaRefs>
    <ds:schemaRef ds:uri="http://schemas.microsoft.com/office/infopath/2007/PartnerControl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5dff01dc-b329-4b52-9071-af215a9b00e8"/>
    <ds:schemaRef ds:uri="78613188-092e-4f13-b076-cc3389d822fc"/>
    <ds:schemaRef ds:uri="http://schemas.microsoft.com/sharepoint/v3"/>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1570F5C5-5496-42FD-BCC8-5076A8C62BE7}">
  <ds:schemaRefs/>
</ds:datastoreItem>
</file>

<file path=customXml/itemProps5.xml><?xml version="1.0" encoding="utf-8"?>
<ds:datastoreItem xmlns:ds="http://schemas.openxmlformats.org/officeDocument/2006/customXml" ds:itemID="{C87C8382-8249-4949-BF28-7DB601052577}">
  <ds:schemaRefs/>
</ds:datastoreItem>
</file>

<file path=customXml/itemProps6.xml><?xml version="1.0" encoding="utf-8"?>
<ds:datastoreItem xmlns:ds="http://schemas.openxmlformats.org/officeDocument/2006/customXml" ds:itemID="{FC951725-D0E3-4094-9121-23121ABF59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dff01dc-b329-4b52-9071-af215a9b00e8"/>
    <ds:schemaRef ds:uri="78613188-092e-4f13-b076-cc3389d822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BC552A2C-87D3-4E9D-A803-2508C673328B}">
  <ds:schemaRefs/>
</ds:datastoreItem>
</file>

<file path=docProps/app.xml><?xml version="1.0" encoding="utf-8"?>
<Properties xmlns="http://schemas.openxmlformats.org/officeDocument/2006/extended-properties" xmlns:vt="http://schemas.openxmlformats.org/officeDocument/2006/docPropsVTypes">
  <TotalTime>1899</TotalTime>
  <Words>1181</Words>
  <Application>Microsoft Office PowerPoint</Application>
  <PresentationFormat>Widescreen</PresentationFormat>
  <Paragraphs>259</Paragraphs>
  <Slides>33</Slides>
  <Notes>3</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Aptos Narrow</vt:lpstr>
      <vt:lpstr>Arial</vt:lpstr>
      <vt:lpstr>Arial,Sans-Serif</vt:lpstr>
      <vt:lpstr>Avenir Next Regular</vt:lpstr>
      <vt:lpstr>Calibri</vt:lpstr>
      <vt:lpstr>Segoe UI</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Commission Structure Example </vt:lpstr>
      <vt:lpstr>PowerPoint Presentation</vt:lpstr>
      <vt:lpstr>PowerPoint Presentation</vt:lpstr>
      <vt:lpstr>PowerPoint Presentation</vt:lpstr>
      <vt:lpstr>Doc Number xx-xxx-xxxxx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 Number CC-STY-04002</vt:lpstr>
      <vt:lpstr>PowerPoint Presentation</vt:lpstr>
      <vt:lpstr>Reasons for Update / New Doc</vt:lpstr>
      <vt:lpstr>Benefits </vt:lpstr>
      <vt:lpstr>Interactions with Other Disciplines</vt:lpstr>
      <vt:lpstr>Key Changes/Updates</vt:lpstr>
      <vt:lpstr>Key Changes/Updates</vt:lpstr>
      <vt:lpstr>How Will this Affect Projects?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Aileen</dc:creator>
  <cp:lastModifiedBy>Maurice Leahy</cp:lastModifiedBy>
  <cp:revision>393</cp:revision>
  <dcterms:created xsi:type="dcterms:W3CDTF">2021-02-09T11:41:59Z</dcterms:created>
  <dcterms:modified xsi:type="dcterms:W3CDTF">2025-05-02T09:41:40Z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0x01010091B4C817FC8600429D3882ED440C586C</vt:lpwstr>
  </property>
</Properties>
</file>