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1" r:id="rId4"/>
  </p:sldMasterIdLst>
  <p:notesMasterIdLst>
    <p:notesMasterId r:id="rId20"/>
  </p:notesMasterIdLst>
  <p:sldIdLst>
    <p:sldId id="257" r:id="rId5"/>
    <p:sldId id="278" r:id="rId6"/>
    <p:sldId id="265" r:id="rId7"/>
    <p:sldId id="284" r:id="rId8"/>
    <p:sldId id="277" r:id="rId9"/>
    <p:sldId id="264" r:id="rId10"/>
    <p:sldId id="262" r:id="rId11"/>
    <p:sldId id="273" r:id="rId12"/>
    <p:sldId id="285" r:id="rId13"/>
    <p:sldId id="276" r:id="rId14"/>
    <p:sldId id="267" r:id="rId15"/>
    <p:sldId id="274" r:id="rId16"/>
    <p:sldId id="275" r:id="rId17"/>
    <p:sldId id="283" r:id="rId18"/>
    <p:sldId id="282" r:id="rId19"/>
  </p:sldIdLst>
  <p:sldSz cx="18288000" cy="10287000"/>
  <p:notesSz cx="7102475" cy="10233025"/>
  <p:embeddedFontLst>
    <p:embeddedFont>
      <p:font typeface="Tahoma" panose="020B0604030504040204" pitchFamily="34" charset="0"/>
      <p:regular r:id="rId21"/>
      <p:bold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06E"/>
    <a:srgbClr val="FFFFFF"/>
    <a:srgbClr val="00AF86"/>
    <a:srgbClr val="D4EFF8"/>
    <a:srgbClr val="BEE6F4"/>
    <a:srgbClr val="EEF8FC"/>
    <a:srgbClr val="72C7E6"/>
    <a:srgbClr val="FCB414"/>
    <a:srgbClr val="742F8A"/>
    <a:srgbClr val="65C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8" autoAdjust="0"/>
    <p:restoredTop sz="89692" autoAdjust="0"/>
  </p:normalViewPr>
  <p:slideViewPr>
    <p:cSldViewPr>
      <p:cViewPr varScale="1">
        <p:scale>
          <a:sx n="39" d="100"/>
          <a:sy n="39" d="100"/>
        </p:scale>
        <p:origin x="11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60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1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2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WORK\A%20Work%20Files\01%20NRA%20General%20Gen\talks\RSA%20seminar%202025%20talk\Auditors-client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WORK\A%20Work%20Files\01%20NRA%20General%20Gen\talks\RSA%20seminar%202025%20talk\OldSystemData%20for%202025%20RSA%20Seminar%20Tal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WORK\A%20Work%20Files\01%20NRA%20General%20Gen\talks\RSA%20seminar%202025%20talk\OldSystemData%20for%202025%20RSA%20Seminar%20Tal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WORK\A%20Work%20Files\01%20NRA%20General%20Gen\talks\RSA%20seminar%202025%20talk\OldSystemData%20for%202025%20RSA%20Seminar%20Tal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WORK\A%20Work%20Files\01%20NRA%20General%20Gen\talks\RSA%20seminar%202025%20talk\OldSystemData%20for%202025%20RSA%20Seminar%20Tal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WORK\A%20Work%20Files\01%20NRA%20General%20Gen\talks\RSA%20seminar%202025%20talk\OldSystemData%20for%202025%20RSA%20Seminar%20Tal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WORK\A%20Work%20Files\01%20NRA%20General%20Gen\talks\RSA%20seminar%202025%20talk\OldSystemData%20for%202025%20RSA%20Seminar%20Tal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WORK\A%20Work%20Files\01%20NRA%20General%20Gen\talks\RSA%20seminar%202025%20talk\OldSystemData%20for%202025%20RSA%20Seminar%20Tal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WORK\A%20Work%20Files\01%20NRA%20General%20Gen\talks\RSA%20seminar%202025%20talk\OldSystemData%20for%202025%20RSA%20Seminar%20Tal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WORK\A%20Work%20Files\01%20NRA%20General%20Gen\talks\RSA%20seminar%202025%20talk\OldSystemData%20for%202025%20RSA%20Seminar%20Tal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3692038495188105E-2"/>
          <c:y val="0.11615740740740743"/>
          <c:w val="0.90297462817147855"/>
          <c:h val="0.772183945756780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AF86"/>
            </a:solidFill>
            <a:ln>
              <a:noFill/>
            </a:ln>
            <a:effectLst/>
            <a:sp3d/>
          </c:spPr>
          <c:invertIfNegative val="0"/>
          <c:cat>
            <c:strRef>
              <c:f>Copied!$R$6:$R$16</c:f>
              <c:strCache>
                <c:ptCount val="11"/>
                <c:pt idx="0">
                  <c:v>May</c:v>
                </c:pt>
                <c:pt idx="1">
                  <c:v>Jun</c:v>
                </c:pt>
                <c:pt idx="2">
                  <c:v>July</c:v>
                </c:pt>
                <c:pt idx="3">
                  <c:v>Aug</c:v>
                </c:pt>
                <c:pt idx="4">
                  <c:v>Sep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</c:strCache>
            </c:strRef>
          </c:cat>
          <c:val>
            <c:numRef>
              <c:f>Copied!$S$6:$S$16</c:f>
              <c:numCache>
                <c:formatCode>General</c:formatCode>
                <c:ptCount val="11"/>
                <c:pt idx="0">
                  <c:v>68</c:v>
                </c:pt>
                <c:pt idx="1">
                  <c:v>22</c:v>
                </c:pt>
                <c:pt idx="2">
                  <c:v>17</c:v>
                </c:pt>
                <c:pt idx="3">
                  <c:v>13</c:v>
                </c:pt>
                <c:pt idx="4">
                  <c:v>18</c:v>
                </c:pt>
                <c:pt idx="5">
                  <c:v>44</c:v>
                </c:pt>
                <c:pt idx="6">
                  <c:v>32</c:v>
                </c:pt>
                <c:pt idx="7">
                  <c:v>10</c:v>
                </c:pt>
                <c:pt idx="8">
                  <c:v>25</c:v>
                </c:pt>
                <c:pt idx="9">
                  <c:v>28</c:v>
                </c:pt>
                <c:pt idx="1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CB-48C0-9D53-C5E3558C34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shape val="box"/>
        <c:axId val="133896224"/>
        <c:axId val="133891424"/>
        <c:axId val="0"/>
      </c:bar3DChart>
      <c:catAx>
        <c:axId val="13389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33891424"/>
        <c:crosses val="autoZero"/>
        <c:auto val="1"/>
        <c:lblAlgn val="ctr"/>
        <c:lblOffset val="100"/>
        <c:noMultiLvlLbl val="0"/>
      </c:catAx>
      <c:valAx>
        <c:axId val="13389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13389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2692038495188102E-2"/>
          <c:y val="7.407407407407407E-2"/>
          <c:w val="0.90286351706036749"/>
          <c:h val="0.8981481481481481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AuditsCombOldNew!$R$4</c:f>
              <c:strCache>
                <c:ptCount val="1"/>
                <c:pt idx="0">
                  <c:v>Stage F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F98-4F0A-BD7E-637E414A415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F98-4F0A-BD7E-637E414A415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F98-4F0A-BD7E-637E414A415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F98-4F0A-BD7E-637E414A4159}"/>
              </c:ext>
            </c:extLst>
          </c:dPt>
          <c:dLbls>
            <c:dLbl>
              <c:idx val="0"/>
              <c:layout>
                <c:manualLayout>
                  <c:x val="-2.9166666666666667E-2"/>
                  <c:y val="-6.122448979591836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F98-4F0A-BD7E-637E414A41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AuditsCombOldNew!$S$4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98-4F0A-BD7E-637E414A4159}"/>
            </c:ext>
          </c:extLst>
        </c:ser>
        <c:ser>
          <c:idx val="1"/>
          <c:order val="1"/>
          <c:tx>
            <c:strRef>
              <c:f>AuditsCombOldNew!$R$5</c:f>
              <c:strCache>
                <c:ptCount val="1"/>
                <c:pt idx="0">
                  <c:v>Stage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4.1666666666666666E-3"/>
                  <c:y val="-5.272108843537415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98-4F0A-BD7E-637E414A41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AuditsCombOldNew!$S$5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98-4F0A-BD7E-637E414A4159}"/>
            </c:ext>
          </c:extLst>
        </c:ser>
        <c:ser>
          <c:idx val="2"/>
          <c:order val="2"/>
          <c:tx>
            <c:strRef>
              <c:f>AuditsCombOldNew!$R$6</c:f>
              <c:strCache>
                <c:ptCount val="1"/>
                <c:pt idx="0">
                  <c:v>Stage 1&amp;2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7.9166666666666663E-2"/>
                  <c:y val="-3.061224489795918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F98-4F0A-BD7E-637E414A41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AuditsCombOldNew!$S$6</c:f>
              <c:numCache>
                <c:formatCode>General</c:formatCode>
                <c:ptCount val="1"/>
                <c:pt idx="0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98-4F0A-BD7E-637E414A4159}"/>
            </c:ext>
          </c:extLst>
        </c:ser>
        <c:ser>
          <c:idx val="3"/>
          <c:order val="3"/>
          <c:tx>
            <c:strRef>
              <c:f>AuditsCombOldNew!$R$7</c:f>
              <c:strCache>
                <c:ptCount val="1"/>
                <c:pt idx="0">
                  <c:v>Stage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1.0185067526415994E-16"/>
                  <c:y val="0.10204081632653049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F98-4F0A-BD7E-637E414A41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AuditsCombOldNew!$S$7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98-4F0A-BD7E-637E414A4159}"/>
            </c:ext>
          </c:extLst>
        </c:ser>
        <c:ser>
          <c:idx val="4"/>
          <c:order val="4"/>
          <c:tx>
            <c:strRef>
              <c:f>AuditsCombOldNew!$R$8</c:f>
              <c:strCache>
                <c:ptCount val="1"/>
                <c:pt idx="0">
                  <c:v>Stage 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4.1666666666666664E-2"/>
                  <c:y val="-4.59183673469388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F98-4F0A-BD7E-637E414A41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AuditsCombOldNew!$S$8</c:f>
              <c:numCache>
                <c:formatCode>General</c:formatCode>
                <c:ptCount val="1"/>
                <c:pt idx="0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98-4F0A-BD7E-637E414A4159}"/>
            </c:ext>
          </c:extLst>
        </c:ser>
        <c:ser>
          <c:idx val="5"/>
          <c:order val="5"/>
          <c:tx>
            <c:strRef>
              <c:f>AuditsCombOldNew!$R$9</c:f>
              <c:strCache>
                <c:ptCount val="1"/>
                <c:pt idx="0">
                  <c:v>Stage 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5.5555555555555455E-2"/>
                  <c:y val="-3.061224489795930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F98-4F0A-BD7E-637E414A41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AuditsCombOldNew!$S$9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F98-4F0A-BD7E-637E414A41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97824624"/>
        <c:axId val="1297841424"/>
        <c:axId val="0"/>
      </c:bar3DChart>
      <c:catAx>
        <c:axId val="1297824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97841424"/>
        <c:crosses val="autoZero"/>
        <c:auto val="1"/>
        <c:lblAlgn val="ctr"/>
        <c:lblOffset val="100"/>
        <c:noMultiLvlLbl val="0"/>
      </c:catAx>
      <c:valAx>
        <c:axId val="129784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7824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821483180428129E-2"/>
          <c:y val="9.7813421470464346E-2"/>
          <c:w val="0.90885079001019364"/>
          <c:h val="0.7608042491310207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NewAuditors!$AD$4:$AD$14</c:f>
              <c:strCache>
                <c:ptCount val="11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</c:v>
                </c:pt>
                <c:pt idx="4">
                  <c:v>Sep</c:v>
                </c:pt>
                <c:pt idx="5">
                  <c:v>Oct</c:v>
                </c:pt>
                <c:pt idx="6">
                  <c:v>Nov</c:v>
                </c:pt>
                <c:pt idx="7">
                  <c:v>Dec</c:v>
                </c:pt>
                <c:pt idx="8">
                  <c:v>Jan</c:v>
                </c:pt>
                <c:pt idx="9">
                  <c:v>Feb</c:v>
                </c:pt>
                <c:pt idx="10">
                  <c:v>Mar</c:v>
                </c:pt>
              </c:strCache>
            </c:strRef>
          </c:cat>
          <c:val>
            <c:numRef>
              <c:f>NewAuditors!$AE$4:$AE$14</c:f>
              <c:numCache>
                <c:formatCode>General</c:formatCode>
                <c:ptCount val="11"/>
                <c:pt idx="0">
                  <c:v>41</c:v>
                </c:pt>
                <c:pt idx="1">
                  <c:v>25</c:v>
                </c:pt>
                <c:pt idx="2">
                  <c:v>15</c:v>
                </c:pt>
                <c:pt idx="3">
                  <c:v>12</c:v>
                </c:pt>
                <c:pt idx="4">
                  <c:v>9</c:v>
                </c:pt>
                <c:pt idx="5">
                  <c:v>12</c:v>
                </c:pt>
                <c:pt idx="6">
                  <c:v>14</c:v>
                </c:pt>
                <c:pt idx="7">
                  <c:v>9</c:v>
                </c:pt>
                <c:pt idx="8">
                  <c:v>10</c:v>
                </c:pt>
                <c:pt idx="9">
                  <c:v>7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C7-4235-9AED-0845C7921C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gapDepth val="164"/>
        <c:shape val="box"/>
        <c:axId val="645715407"/>
        <c:axId val="645670767"/>
        <c:axId val="0"/>
      </c:bar3DChart>
      <c:catAx>
        <c:axId val="645715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645670767"/>
        <c:crosses val="autoZero"/>
        <c:auto val="1"/>
        <c:lblAlgn val="ctr"/>
        <c:lblOffset val="100"/>
        <c:noMultiLvlLbl val="0"/>
      </c:catAx>
      <c:valAx>
        <c:axId val="64567076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7154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2F0-4674-AF7C-4F62DE6FCB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2F0-4674-AF7C-4F62DE6FCB08}"/>
              </c:ext>
            </c:extLst>
          </c:dPt>
          <c:dLbls>
            <c:dLbl>
              <c:idx val="0"/>
              <c:layout>
                <c:manualLayout>
                  <c:x val="-1.4613460713532691E-2"/>
                  <c:y val="-0.24569204634174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F0-4674-AF7C-4F62DE6FCB08}"/>
                </c:ext>
              </c:extLst>
            </c:dLbl>
            <c:dLbl>
              <c:idx val="1"/>
              <c:layout>
                <c:manualLayout>
                  <c:x val="0.13924497576489067"/>
                  <c:y val="0.474826209428729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F0-4674-AF7C-4F62DE6FCB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AllAuditorEver!$CH$4:$CH$5</c:f>
              <c:strCache>
                <c:ptCount val="2"/>
                <c:pt idx="0">
                  <c:v>Leader</c:v>
                </c:pt>
                <c:pt idx="1">
                  <c:v>Member</c:v>
                </c:pt>
              </c:strCache>
            </c:strRef>
          </c:cat>
          <c:val>
            <c:numRef>
              <c:f>AllAuditorEver!$CI$4:$CI$5</c:f>
              <c:numCache>
                <c:formatCode>General</c:formatCode>
                <c:ptCount val="2"/>
                <c:pt idx="0">
                  <c:v>285</c:v>
                </c:pt>
                <c:pt idx="1">
                  <c:v>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F0-4674-AF7C-4F62DE6FCB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914323728924469"/>
          <c:y val="0.74131053125085833"/>
          <c:w val="0.22962340926220789"/>
          <c:h val="0.22879410253090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521032843867486"/>
          <c:y val="0.64455775689329164"/>
          <c:w val="0.24295763282968008"/>
          <c:h val="0.344689554934665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70C-4EAD-B358-ECC1D90620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70C-4EAD-B358-ECC1D90620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70C-4EAD-B358-ECC1D9062096}"/>
              </c:ext>
            </c:extLst>
          </c:dPt>
          <c:dLbls>
            <c:dLbl>
              <c:idx val="0"/>
              <c:layout>
                <c:manualLayout>
                  <c:x val="-2.6520778652668418E-2"/>
                  <c:y val="-1.9265456401283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0C-4EAD-B358-ECC1D9062096}"/>
                </c:ext>
              </c:extLst>
            </c:dLbl>
            <c:dLbl>
              <c:idx val="1"/>
              <c:layout>
                <c:manualLayout>
                  <c:x val="-0.33808322397200352"/>
                  <c:y val="5.38385826771653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0C-4EAD-B358-ECC1D9062096}"/>
                </c:ext>
              </c:extLst>
            </c:dLbl>
            <c:dLbl>
              <c:idx val="2"/>
              <c:layout>
                <c:manualLayout>
                  <c:x val="-2.6248309870357221E-2"/>
                  <c:y val="-8.9019338067893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0C-4EAD-B358-ECC1D90620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AllAuditorEver!$AV$7:$AV$9</c:f>
              <c:strCache>
                <c:ptCount val="3"/>
                <c:pt idx="0">
                  <c:v>Leader</c:v>
                </c:pt>
                <c:pt idx="1">
                  <c:v>Member</c:v>
                </c:pt>
                <c:pt idx="2">
                  <c:v>Ex Leader</c:v>
                </c:pt>
              </c:strCache>
            </c:strRef>
          </c:cat>
          <c:val>
            <c:numRef>
              <c:f>AllAuditorEver!$AW$7:$AW$9</c:f>
              <c:numCache>
                <c:formatCode>General</c:formatCode>
                <c:ptCount val="3"/>
                <c:pt idx="0">
                  <c:v>66</c:v>
                </c:pt>
                <c:pt idx="1">
                  <c:v>176</c:v>
                </c:pt>
                <c:pt idx="2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0C-4EAD-B358-ECC1D90620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636533028791249"/>
          <c:y val="0.79058521939050619"/>
          <c:w val="0.28018263342082239"/>
          <c:h val="0.198757836259018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615-4476-BD5B-99B547A0CF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615-4476-BD5B-99B547A0CFE7}"/>
              </c:ext>
            </c:extLst>
          </c:dPt>
          <c:dLbls>
            <c:dLbl>
              <c:idx val="0"/>
              <c:layout>
                <c:manualLayout>
                  <c:x val="-6.1114391951006125E-3"/>
                  <c:y val="4.8009623797025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15-4476-BD5B-99B547A0CFE7}"/>
                </c:ext>
              </c:extLst>
            </c:dLbl>
            <c:dLbl>
              <c:idx val="1"/>
              <c:layout>
                <c:manualLayout>
                  <c:x val="-1.5671369203849518E-2"/>
                  <c:y val="-1.1660469524642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15-4476-BD5B-99B547A0CF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NewAuditors!$S$3:$S$4</c:f>
              <c:strCache>
                <c:ptCount val="2"/>
                <c:pt idx="0">
                  <c:v>Leader</c:v>
                </c:pt>
                <c:pt idx="1">
                  <c:v>Member</c:v>
                </c:pt>
              </c:strCache>
            </c:strRef>
          </c:cat>
          <c:val>
            <c:numRef>
              <c:f>NewAuditors!$T$3:$T$4</c:f>
              <c:numCache>
                <c:formatCode>0</c:formatCode>
                <c:ptCount val="2"/>
                <c:pt idx="0">
                  <c:v>58</c:v>
                </c:pt>
                <c:pt idx="1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15-4476-BD5B-99B547A0CF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918004435492078"/>
          <c:y val="0.76693768777908689"/>
          <c:w val="0.24897841258214812"/>
          <c:h val="0.220742435846507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580927384076995E-2"/>
          <c:y val="0.18518518518518517"/>
          <c:w val="0.89019685039370078"/>
          <c:h val="0.636474919801691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NewAuditors!$S$28</c:f>
              <c:strCache>
                <c:ptCount val="1"/>
                <c:pt idx="0">
                  <c:v>Leader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NewAuditors!$T$27:$U$27</c:f>
              <c:strCache>
                <c:ptCount val="2"/>
                <c:pt idx="0">
                  <c:v>2023/2024</c:v>
                </c:pt>
                <c:pt idx="1">
                  <c:v>2024/2025</c:v>
                </c:pt>
              </c:strCache>
            </c:strRef>
          </c:cat>
          <c:val>
            <c:numRef>
              <c:f>NewAuditors!$T$28:$U$28</c:f>
              <c:numCache>
                <c:formatCode>0</c:formatCode>
                <c:ptCount val="2"/>
                <c:pt idx="0">
                  <c:v>64</c:v>
                </c:pt>
                <c:pt idx="1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B4-44E3-B5F6-FEAB29A40047}"/>
            </c:ext>
          </c:extLst>
        </c:ser>
        <c:ser>
          <c:idx val="1"/>
          <c:order val="1"/>
          <c:tx>
            <c:strRef>
              <c:f>NewAuditors!$S$29</c:f>
              <c:strCache>
                <c:ptCount val="1"/>
                <c:pt idx="0">
                  <c:v>Member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NewAuditors!$T$27:$U$27</c:f>
              <c:strCache>
                <c:ptCount val="2"/>
                <c:pt idx="0">
                  <c:v>2023/2024</c:v>
                </c:pt>
                <c:pt idx="1">
                  <c:v>2024/2025</c:v>
                </c:pt>
              </c:strCache>
            </c:strRef>
          </c:cat>
          <c:val>
            <c:numRef>
              <c:f>NewAuditors!$T$29:$U$29</c:f>
              <c:numCache>
                <c:formatCode>0</c:formatCode>
                <c:ptCount val="2"/>
                <c:pt idx="0">
                  <c:v>48</c:v>
                </c:pt>
                <c:pt idx="1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B4-44E3-B5F6-FEAB29A40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gapDepth val="143"/>
        <c:shape val="box"/>
        <c:axId val="1609447007"/>
        <c:axId val="1609447487"/>
        <c:axId val="0"/>
      </c:bar3DChart>
      <c:catAx>
        <c:axId val="1609447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9447487"/>
        <c:crosses val="autoZero"/>
        <c:auto val="1"/>
        <c:lblAlgn val="ctr"/>
        <c:lblOffset val="100"/>
        <c:noMultiLvlLbl val="0"/>
      </c:catAx>
      <c:valAx>
        <c:axId val="1609447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944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586526684164478"/>
          <c:y val="6.789515893846601E-2"/>
          <c:w val="0.5195867220475322"/>
          <c:h val="0.127523367393731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1039184261259378E-2"/>
          <c:y val="2.6095666613101937E-2"/>
          <c:w val="0.97084872134346034"/>
          <c:h val="0.777824468370025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AuditsCombOldNew!$AR$23</c:f>
              <c:strCache>
                <c:ptCount val="1"/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cat>
            <c:numRef>
              <c:f>AuditsCombOldNew!$AQ$24:$AQ$49</c:f>
              <c:numCache>
                <c:formatCode>General</c:formatCode>
                <c:ptCount val="2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</c:numCache>
            </c:numRef>
          </c:cat>
          <c:val>
            <c:numRef>
              <c:f>AuditsCombOldNew!$AR$24:$AR$49</c:f>
              <c:numCache>
                <c:formatCode>General</c:formatCode>
                <c:ptCount val="26"/>
                <c:pt idx="0">
                  <c:v>13</c:v>
                </c:pt>
                <c:pt idx="1">
                  <c:v>54</c:v>
                </c:pt>
                <c:pt idx="2">
                  <c:v>57</c:v>
                </c:pt>
                <c:pt idx="3">
                  <c:v>88</c:v>
                </c:pt>
                <c:pt idx="4">
                  <c:v>111</c:v>
                </c:pt>
                <c:pt idx="5">
                  <c:v>197</c:v>
                </c:pt>
                <c:pt idx="6">
                  <c:v>135</c:v>
                </c:pt>
                <c:pt idx="7">
                  <c:v>148</c:v>
                </c:pt>
                <c:pt idx="8">
                  <c:v>228</c:v>
                </c:pt>
                <c:pt idx="9">
                  <c:v>106</c:v>
                </c:pt>
                <c:pt idx="10">
                  <c:v>60</c:v>
                </c:pt>
                <c:pt idx="11">
                  <c:v>62</c:v>
                </c:pt>
                <c:pt idx="12">
                  <c:v>57</c:v>
                </c:pt>
                <c:pt idx="13">
                  <c:v>104</c:v>
                </c:pt>
                <c:pt idx="14">
                  <c:v>109</c:v>
                </c:pt>
                <c:pt idx="15">
                  <c:v>103</c:v>
                </c:pt>
                <c:pt idx="16">
                  <c:v>121</c:v>
                </c:pt>
                <c:pt idx="17">
                  <c:v>126</c:v>
                </c:pt>
                <c:pt idx="18">
                  <c:v>143</c:v>
                </c:pt>
                <c:pt idx="19">
                  <c:v>134</c:v>
                </c:pt>
                <c:pt idx="20">
                  <c:v>295</c:v>
                </c:pt>
                <c:pt idx="21">
                  <c:v>254</c:v>
                </c:pt>
                <c:pt idx="22">
                  <c:v>212</c:v>
                </c:pt>
                <c:pt idx="23">
                  <c:v>214</c:v>
                </c:pt>
                <c:pt idx="24">
                  <c:v>188</c:v>
                </c:pt>
                <c:pt idx="25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77-413C-8789-FB323B41C9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shape val="box"/>
        <c:axId val="11563775"/>
        <c:axId val="11565695"/>
        <c:axId val="0"/>
      </c:bar3DChart>
      <c:catAx>
        <c:axId val="11563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65695"/>
        <c:crosses val="autoZero"/>
        <c:auto val="1"/>
        <c:lblAlgn val="ctr"/>
        <c:lblOffset val="100"/>
        <c:tickLblSkip val="1"/>
        <c:noMultiLvlLbl val="0"/>
      </c:catAx>
      <c:valAx>
        <c:axId val="11565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637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776729355111596E-2"/>
          <c:y val="5.3113553113553112E-2"/>
          <c:w val="0.94417474675169732"/>
          <c:h val="0.924908424908424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AuditsCombOldNew!$Y$4</c:f>
              <c:strCache>
                <c:ptCount val="1"/>
                <c:pt idx="0">
                  <c:v>Stage F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E02-42C3-9D21-9FEEE90C4B4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E02-42C3-9D21-9FEEE90C4B4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E02-42C3-9D21-9FEEE90C4B4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E02-42C3-9D21-9FEEE90C4B41}"/>
              </c:ext>
            </c:extLst>
          </c:dPt>
          <c:dLbls>
            <c:dLbl>
              <c:idx val="0"/>
              <c:layout>
                <c:manualLayout>
                  <c:x val="-6.8870523415978215E-3"/>
                  <c:y val="-6.593406593406593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02-42C3-9D21-9FEEE90C4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AuditsCombOldNew!$Z$4</c:f>
              <c:numCache>
                <c:formatCode>General</c:formatCode>
                <c:ptCount val="1"/>
                <c:pt idx="0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E02-42C3-9D21-9FEEE90C4B41}"/>
            </c:ext>
          </c:extLst>
        </c:ser>
        <c:ser>
          <c:idx val="1"/>
          <c:order val="1"/>
          <c:tx>
            <c:strRef>
              <c:f>AuditsCombOldNew!$Y$5</c:f>
              <c:strCache>
                <c:ptCount val="1"/>
                <c:pt idx="0">
                  <c:v>Stage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9.6418732782369149E-3"/>
                  <c:y val="-5.494505494505494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E02-42C3-9D21-9FEEE90C4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AuditsCombOldNew!$Z$5</c:f>
              <c:numCache>
                <c:formatCode>General</c:formatCode>
                <c:ptCount val="1"/>
                <c:pt idx="0">
                  <c:v>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02-42C3-9D21-9FEEE90C4B41}"/>
            </c:ext>
          </c:extLst>
        </c:ser>
        <c:ser>
          <c:idx val="2"/>
          <c:order val="2"/>
          <c:tx>
            <c:strRef>
              <c:f>AuditsCombOldNew!$Y$6</c:f>
              <c:strCache>
                <c:ptCount val="1"/>
                <c:pt idx="0">
                  <c:v>Stage 1&amp;2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1019283746556474E-2"/>
                  <c:y val="-4.76189755126762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87967723042884"/>
                      <c:h val="8.47890998919252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E02-42C3-9D21-9FEEE90C4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AuditsCombOldNew!$Z$6</c:f>
              <c:numCache>
                <c:formatCode>General</c:formatCode>
                <c:ptCount val="1"/>
                <c:pt idx="0">
                  <c:v>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E02-42C3-9D21-9FEEE90C4B41}"/>
            </c:ext>
          </c:extLst>
        </c:ser>
        <c:ser>
          <c:idx val="3"/>
          <c:order val="3"/>
          <c:tx>
            <c:strRef>
              <c:f>AuditsCombOldNew!$Y$7</c:f>
              <c:strCache>
                <c:ptCount val="1"/>
                <c:pt idx="0">
                  <c:v>Stage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9.706959706959707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E02-42C3-9D21-9FEEE90C4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AuditsCombOldNew!$Z$7</c:f>
              <c:numCache>
                <c:formatCode>General</c:formatCode>
                <c:ptCount val="1"/>
                <c:pt idx="0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02-42C3-9D21-9FEEE90C4B41}"/>
            </c:ext>
          </c:extLst>
        </c:ser>
        <c:ser>
          <c:idx val="4"/>
          <c:order val="4"/>
          <c:tx>
            <c:strRef>
              <c:f>AuditsCombOldNew!$Y$8</c:f>
              <c:strCache>
                <c:ptCount val="1"/>
                <c:pt idx="0">
                  <c:v>Stage 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7.0247933884297523E-2"/>
                  <c:y val="-4.5787545787545819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E02-42C3-9D21-9FEEE90C4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AuditsCombOldNew!$Z$8</c:f>
              <c:numCache>
                <c:formatCode>General</c:formatCode>
                <c:ptCount val="1"/>
                <c:pt idx="0">
                  <c:v>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E02-42C3-9D21-9FEEE90C4B41}"/>
            </c:ext>
          </c:extLst>
        </c:ser>
        <c:ser>
          <c:idx val="5"/>
          <c:order val="5"/>
          <c:tx>
            <c:strRef>
              <c:f>AuditsCombOldNew!$Y$9</c:f>
              <c:strCache>
                <c:ptCount val="1"/>
                <c:pt idx="0">
                  <c:v>Stage 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4.8209366391184574E-2"/>
                  <c:y val="-4.761904761904775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E02-42C3-9D21-9FEEE90C4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AuditsCombOldNew!$Z$9</c:f>
              <c:numCache>
                <c:formatCode>General</c:formatCode>
                <c:ptCount val="1"/>
                <c:pt idx="0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E02-42C3-9D21-9FEEE90C4B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97824624"/>
        <c:axId val="1297841424"/>
        <c:axId val="0"/>
      </c:bar3DChart>
      <c:catAx>
        <c:axId val="1297824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97841424"/>
        <c:crosses val="autoZero"/>
        <c:auto val="1"/>
        <c:lblAlgn val="ctr"/>
        <c:lblOffset val="100"/>
        <c:noMultiLvlLbl val="0"/>
      </c:catAx>
      <c:valAx>
        <c:axId val="129784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7824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0.21905</cdr:x>
      <cdr:y>0.06138</cdr:y>
    </cdr:from>
    <cdr:to>
      <cdr:x>0.89524</cdr:x>
      <cdr:y>0.1629</cdr:y>
    </cdr:to>
    <cdr:sp macro="" textlink="">
      <cdr:nvSpPr>
        <cdr:cNvPr id="2" name="Title 1">
          <a:extLst xmlns:a="http://schemas.openxmlformats.org/drawingml/2006/main">
            <a:ext uri="{FF2B5EF4-FFF2-40B4-BE49-F238E27FC236}">
              <a16:creationId xmlns:a16="http://schemas.microsoft.com/office/drawing/2014/main" id="{0F34B69F-00A1-23FA-A67C-5F1B2226E350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752597" y="483728"/>
          <a:ext cx="5410200" cy="800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 fontScale="92500" lnSpcReduction="20000"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lnSpc>
              <a:spcPct val="90000"/>
            </a:lnSpc>
            <a:spcBef>
              <a:spcPct val="0"/>
            </a:spcBef>
            <a:buNone/>
            <a:defRPr sz="4000" b="1" kern="1200">
              <a:solidFill>
                <a:srgbClr val="1A206E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ct val="100000"/>
            </a:lnSpc>
          </a:pPr>
          <a:endParaRPr lang="en-IE" b="0"/>
        </a:p>
        <a:p xmlns:a="http://schemas.openxmlformats.org/drawingml/2006/main">
          <a:pPr algn="ctr">
            <a:lnSpc>
              <a:spcPct val="100000"/>
            </a:lnSpc>
          </a:pPr>
          <a:r>
            <a:rPr lang="en-IE" b="0"/>
            <a:t>Clients</a:t>
          </a:r>
        </a:p>
        <a:p xmlns:a="http://schemas.openxmlformats.org/drawingml/2006/main">
          <a:pPr>
            <a:lnSpc>
              <a:spcPct val="100000"/>
            </a:lnSpc>
          </a:pPr>
          <a:endParaRPr lang="en-IE" b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AF6E23C3-2AA0-46DE-A3AE-290EE70E7906}" type="datetimeFigureOut">
              <a:rPr lang="en-IE" smtClean="0"/>
              <a:t>02/05/2025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D69AE64C-F001-43B9-9FAA-FB5A1514FAC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5764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264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11E4A5A-89D8-3EC5-DDDE-B98759EFD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0"/>
            <a:ext cx="7437161" cy="10287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C8C029-F51A-4231-2D24-9891DF3C4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009900"/>
            <a:ext cx="13716000" cy="2362200"/>
          </a:xfrm>
        </p:spPr>
        <p:txBody>
          <a:bodyPr anchor="b"/>
          <a:lstStyle>
            <a:lvl1pPr algn="l">
              <a:defRPr sz="6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40BFA3-B75E-5E32-784C-A5C25881C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5510212"/>
            <a:ext cx="13716000" cy="248285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2C7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DAC96A56-E56C-E542-1538-0220531987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457200" y="342900"/>
            <a:ext cx="3115859" cy="208359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C00C4D58-500E-FBAA-79BC-95AA083E45C4}"/>
              </a:ext>
            </a:extLst>
          </p:cNvPr>
          <p:cNvGrpSpPr/>
          <p:nvPr userDrawn="1"/>
        </p:nvGrpSpPr>
        <p:grpSpPr>
          <a:xfrm>
            <a:off x="0" y="9819000"/>
            <a:ext cx="18288000" cy="468000"/>
            <a:chOff x="0" y="9819000"/>
            <a:chExt cx="18288000" cy="4680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58DAED6-6103-E134-44B9-CCB3158711E2}"/>
                </a:ext>
              </a:extLst>
            </p:cNvPr>
            <p:cNvGrpSpPr/>
            <p:nvPr userDrawn="1"/>
          </p:nvGrpSpPr>
          <p:grpSpPr>
            <a:xfrm>
              <a:off x="0" y="9819000"/>
              <a:ext cx="10836000" cy="468000"/>
              <a:chOff x="0" y="9819000"/>
              <a:chExt cx="10836000" cy="468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02CD230-E799-625E-53BE-1687A36CB58F}"/>
                  </a:ext>
                </a:extLst>
              </p:cNvPr>
              <p:cNvSpPr/>
              <p:nvPr userDrawn="1"/>
            </p:nvSpPr>
            <p:spPr>
              <a:xfrm>
                <a:off x="0" y="9819000"/>
                <a:ext cx="3402000" cy="468000"/>
              </a:xfrm>
              <a:prstGeom prst="rect">
                <a:avLst/>
              </a:prstGeom>
              <a:solidFill>
                <a:srgbClr val="00AF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764228B-0486-D071-7F24-A8AB8D97CDB4}"/>
                  </a:ext>
                </a:extLst>
              </p:cNvPr>
              <p:cNvSpPr/>
              <p:nvPr userDrawn="1"/>
            </p:nvSpPr>
            <p:spPr>
              <a:xfrm>
                <a:off x="3717400" y="9819000"/>
                <a:ext cx="3402000" cy="468000"/>
              </a:xfrm>
              <a:prstGeom prst="rect">
                <a:avLst/>
              </a:prstGeom>
              <a:solidFill>
                <a:srgbClr val="742F8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03DA0DD-856A-EF7E-FE40-59BF84744CDB}"/>
                  </a:ext>
                </a:extLst>
              </p:cNvPr>
              <p:cNvSpPr/>
              <p:nvPr userDrawn="1"/>
            </p:nvSpPr>
            <p:spPr>
              <a:xfrm>
                <a:off x="7434000" y="9819000"/>
                <a:ext cx="3402000" cy="468000"/>
              </a:xfrm>
              <a:prstGeom prst="rect">
                <a:avLst/>
              </a:prstGeom>
              <a:solidFill>
                <a:srgbClr val="72C7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D595F8-6F12-99B6-A22D-BBEC8AD20972}"/>
                </a:ext>
              </a:extLst>
            </p:cNvPr>
            <p:cNvSpPr/>
            <p:nvPr userDrawn="1"/>
          </p:nvSpPr>
          <p:spPr>
            <a:xfrm>
              <a:off x="11150600" y="9819000"/>
              <a:ext cx="3402000" cy="468000"/>
            </a:xfrm>
            <a:prstGeom prst="rect">
              <a:avLst/>
            </a:prstGeom>
            <a:solidFill>
              <a:srgbClr val="1A2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3B8C666-6576-54F6-0F90-07DAFC76584D}"/>
                </a:ext>
              </a:extLst>
            </p:cNvPr>
            <p:cNvSpPr/>
            <p:nvPr userDrawn="1"/>
          </p:nvSpPr>
          <p:spPr>
            <a:xfrm>
              <a:off x="14868000" y="9819000"/>
              <a:ext cx="3420000" cy="468000"/>
            </a:xfrm>
            <a:prstGeom prst="rect">
              <a:avLst/>
            </a:prstGeom>
            <a:solidFill>
              <a:srgbClr val="FCB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49754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609144-194F-29D6-C823-ECDA49604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3400" y="2738438"/>
            <a:ext cx="16497300" cy="6527800"/>
          </a:xfrm>
        </p:spPr>
        <p:txBody>
          <a:bodyPr vert="eaVert"/>
          <a:lstStyle>
            <a:lvl1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B8EA6BB9-4510-8DCD-30CB-B72227B22F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E0CD158-A4DF-31C8-4C29-05DA490F7D0B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F2C00B3-4CD6-52FE-463A-72E44216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9906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056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0CDFDA-18B6-446F-10F2-6BB1FE0E50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6486924" y="1943100"/>
            <a:ext cx="1016000" cy="7696200"/>
          </a:xfrm>
        </p:spPr>
        <p:txBody>
          <a:bodyPr vert="eaVert"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AF635-7E0F-9C6F-BB57-1DB562401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342900"/>
            <a:ext cx="14820900" cy="9296400"/>
          </a:xfrm>
        </p:spPr>
        <p:txBody>
          <a:bodyPr vert="eaVert"/>
          <a:lstStyle>
            <a:lvl1pPr>
              <a:defRPr>
                <a:solidFill>
                  <a:srgbClr val="1A206E"/>
                </a:solidFill>
              </a:defRPr>
            </a:lvl1pPr>
            <a:lvl2pPr>
              <a:defRPr>
                <a:solidFill>
                  <a:srgbClr val="1A206E"/>
                </a:solidFill>
              </a:defRPr>
            </a:lvl2pPr>
            <a:lvl3pPr>
              <a:defRPr>
                <a:solidFill>
                  <a:srgbClr val="1A206E"/>
                </a:solidFill>
              </a:defRPr>
            </a:lvl3pPr>
            <a:lvl4pPr>
              <a:defRPr>
                <a:solidFill>
                  <a:srgbClr val="1A206E"/>
                </a:solidFill>
              </a:defRPr>
            </a:lvl4pPr>
            <a:lvl5pPr>
              <a:defRPr>
                <a:solidFill>
                  <a:srgbClr val="1A206E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E6573F4-6B2C-ED1D-D3CA-9B9E978798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 rot="5400000"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7233A2F-BACC-4127-2F9D-D15078844508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152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341AB-D6DF-FD7F-8A25-5A1E662E5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9906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70C0A-B3A6-9655-DFEA-126D9D1B1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1668"/>
            <a:ext cx="17297400" cy="7489032"/>
          </a:xfrm>
        </p:spPr>
        <p:txBody>
          <a:bodyPr/>
          <a:lstStyle>
            <a:lvl1pPr>
              <a:defRPr>
                <a:solidFill>
                  <a:srgbClr val="1A206E"/>
                </a:solidFill>
              </a:defRPr>
            </a:lvl1pPr>
            <a:lvl2pPr>
              <a:defRPr>
                <a:solidFill>
                  <a:srgbClr val="1A206E"/>
                </a:solidFill>
              </a:defRPr>
            </a:lvl2pPr>
            <a:lvl3pPr>
              <a:defRPr>
                <a:solidFill>
                  <a:srgbClr val="1A206E"/>
                </a:solidFill>
              </a:defRPr>
            </a:lvl3pPr>
            <a:lvl4pPr>
              <a:defRPr>
                <a:solidFill>
                  <a:srgbClr val="1A206E"/>
                </a:solidFill>
              </a:defRPr>
            </a:lvl4pPr>
            <a:lvl5pPr>
              <a:defRPr>
                <a:solidFill>
                  <a:srgbClr val="1A206E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7C4FE8BD-15D6-E1E8-6174-78FEE8F9E1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AF35441-9553-9663-7D4A-68DC8106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739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77EB-6A5B-36D1-9EEF-35260A662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DDC44-5757-6B41-EB85-B2CECEC1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rgbClr val="72C7E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2B513B24-A208-5640-2037-741F2C0A2E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4899FCC-CA17-F9C8-4DA1-DBB7BBCD0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395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D3DEA-CF87-5509-E927-4BCEE5451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738438"/>
            <a:ext cx="7810500" cy="6527800"/>
          </a:xfrm>
        </p:spPr>
        <p:txBody>
          <a:bodyPr/>
          <a:lstStyle>
            <a:lvl1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921C7-773A-A39C-7918-E9C0CF1EE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0" y="2738438"/>
            <a:ext cx="7810500" cy="6527800"/>
          </a:xfrm>
        </p:spPr>
        <p:txBody>
          <a:bodyPr/>
          <a:lstStyle>
            <a:lvl1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3157EC70-2761-15A3-3A0B-8F421838D1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3028002-BC61-DF2A-EBF0-954CD77D91EB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9A5B66F-C4A3-1310-41E0-F0B9FBE93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9906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9826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82251-DA7C-81B7-8811-2AB1BD67B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75" y="2522538"/>
            <a:ext cx="7735888" cy="1235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8C38A-3A13-CFFC-7889-DEE0F79CB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0475" y="3757613"/>
            <a:ext cx="7735888" cy="5527675"/>
          </a:xfrm>
        </p:spPr>
        <p:txBody>
          <a:bodyPr/>
          <a:lstStyle>
            <a:lvl1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8A2709-4539-5C44-2131-6C9AC6B1D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2538"/>
            <a:ext cx="7775575" cy="1235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17F430-3A35-D894-1F39-0A349B493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5575" cy="5527675"/>
          </a:xfrm>
        </p:spPr>
        <p:txBody>
          <a:bodyPr/>
          <a:lstStyle>
            <a:lvl1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51F83B44-278D-43E0-2666-FCA9090118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9A825F-F099-9BDE-37DA-AE067105A677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44B47FA-230A-01CB-D9DF-62663311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9906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5670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AE9A726D-1855-F3D4-9A2A-88C6835A57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0003443-FE8E-6F6F-D463-2123C5ABF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990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54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598164-C399-7238-D615-EEFBDE557207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119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8DC9981-2EC7-C952-AF66-E73CE7D93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CD0BC-DB39-2B36-60F6-C04ED029193C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247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2C752-81B8-5E69-F60A-97EF69EA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31433-D992-7651-161B-D5AB022DB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75" y="1943100"/>
            <a:ext cx="9258300" cy="6848475"/>
          </a:xfrm>
        </p:spPr>
        <p:txBody>
          <a:bodyPr/>
          <a:lstStyle>
            <a:lvl1pPr>
              <a:defRPr sz="32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86E0C-25BB-3249-0273-F64076D20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>
                <a:solidFill>
                  <a:srgbClr val="72C7E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3B0E5DE-6456-547E-423E-DF1809D8FA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86B30FB-19DB-7F7A-0BDA-1540B6777963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657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242BB-33EA-33B8-D45D-19640D495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66AC25-5C09-D594-DE67-A94FF99649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 marL="0" indent="0">
              <a:buNone/>
              <a:defRPr sz="3200">
                <a:solidFill>
                  <a:srgbClr val="1A206E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AB980-20E0-F305-BA33-E7B509000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>
                <a:solidFill>
                  <a:srgbClr val="1A206E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77CD430-17F4-43FB-65CA-B338A1A198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5B3FB86-92B5-C6CD-DC43-AC3F9150F58E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263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368F48-345F-41B4-DE6B-3B8B72CA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12138-6D8C-1297-BD9B-97FFE3F76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B959803-25CD-1B6B-EA75-F30A0E885B67}"/>
              </a:ext>
            </a:extLst>
          </p:cNvPr>
          <p:cNvGrpSpPr/>
          <p:nvPr userDrawn="1"/>
        </p:nvGrpSpPr>
        <p:grpSpPr>
          <a:xfrm>
            <a:off x="0" y="9819000"/>
            <a:ext cx="18288000" cy="468000"/>
            <a:chOff x="0" y="9819000"/>
            <a:chExt cx="18288000" cy="46800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F035097-2C65-A3DD-31BE-3750D089637F}"/>
                </a:ext>
              </a:extLst>
            </p:cNvPr>
            <p:cNvGrpSpPr/>
            <p:nvPr userDrawn="1"/>
          </p:nvGrpSpPr>
          <p:grpSpPr>
            <a:xfrm>
              <a:off x="0" y="9819000"/>
              <a:ext cx="10836000" cy="468000"/>
              <a:chOff x="0" y="9819000"/>
              <a:chExt cx="10836000" cy="468000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7A9113E-0D47-A853-FD6D-27B50C66449D}"/>
                  </a:ext>
                </a:extLst>
              </p:cNvPr>
              <p:cNvSpPr/>
              <p:nvPr userDrawn="1"/>
            </p:nvSpPr>
            <p:spPr>
              <a:xfrm>
                <a:off x="0" y="9819000"/>
                <a:ext cx="3402000" cy="468000"/>
              </a:xfrm>
              <a:prstGeom prst="rect">
                <a:avLst/>
              </a:prstGeom>
              <a:solidFill>
                <a:srgbClr val="00AF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C2B36EE8-0EB0-5DFB-3E17-7306BB9A9F4A}"/>
                  </a:ext>
                </a:extLst>
              </p:cNvPr>
              <p:cNvSpPr/>
              <p:nvPr userDrawn="1"/>
            </p:nvSpPr>
            <p:spPr>
              <a:xfrm>
                <a:off x="3717400" y="9819000"/>
                <a:ext cx="3402000" cy="468000"/>
              </a:xfrm>
              <a:prstGeom prst="rect">
                <a:avLst/>
              </a:prstGeom>
              <a:solidFill>
                <a:srgbClr val="742F8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F51A9F1-5DFB-C7CC-C01E-B1F813637F1C}"/>
                  </a:ext>
                </a:extLst>
              </p:cNvPr>
              <p:cNvSpPr/>
              <p:nvPr userDrawn="1"/>
            </p:nvSpPr>
            <p:spPr>
              <a:xfrm>
                <a:off x="7434000" y="9819000"/>
                <a:ext cx="3402000" cy="468000"/>
              </a:xfrm>
              <a:prstGeom prst="rect">
                <a:avLst/>
              </a:prstGeom>
              <a:solidFill>
                <a:srgbClr val="72C7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13F09A1-2B43-B971-A880-8E139D068527}"/>
                </a:ext>
              </a:extLst>
            </p:cNvPr>
            <p:cNvSpPr/>
            <p:nvPr userDrawn="1"/>
          </p:nvSpPr>
          <p:spPr>
            <a:xfrm>
              <a:off x="11150600" y="9819000"/>
              <a:ext cx="3402000" cy="468000"/>
            </a:xfrm>
            <a:prstGeom prst="rect">
              <a:avLst/>
            </a:prstGeom>
            <a:solidFill>
              <a:srgbClr val="1A2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82AFF09-3136-CA7E-2C0C-71601F845AF3}"/>
                </a:ext>
              </a:extLst>
            </p:cNvPr>
            <p:cNvSpPr/>
            <p:nvPr userDrawn="1"/>
          </p:nvSpPr>
          <p:spPr>
            <a:xfrm>
              <a:off x="14868000" y="9819000"/>
              <a:ext cx="3420000" cy="468000"/>
            </a:xfrm>
            <a:prstGeom prst="rect">
              <a:avLst/>
            </a:prstGeom>
            <a:solidFill>
              <a:srgbClr val="FCB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114282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0C0345-5D22-2CF2-B560-9219949E5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423890"/>
            <a:ext cx="13258800" cy="1200015"/>
          </a:xfrm>
        </p:spPr>
        <p:txBody>
          <a:bodyPr>
            <a:normAutofit/>
          </a:bodyPr>
          <a:lstStyle/>
          <a:p>
            <a:r>
              <a:rPr lang="en-IE"/>
              <a:t>TII Road Safety Seminar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3E5DC34-B76A-9861-513B-C26B2D480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895715"/>
            <a:ext cx="13716000" cy="969615"/>
          </a:xfrm>
        </p:spPr>
        <p:txBody>
          <a:bodyPr/>
          <a:lstStyle/>
          <a:p>
            <a:r>
              <a:rPr lang="en-US"/>
              <a:t>9</a:t>
            </a:r>
            <a:r>
              <a:rPr lang="en-IE" baseline="30000" err="1"/>
              <a:t>th</a:t>
            </a:r>
            <a:r>
              <a:rPr lang="en-IE"/>
              <a:t> of April 2025,</a:t>
            </a:r>
          </a:p>
          <a:p>
            <a:r>
              <a:rPr lang="en-IE"/>
              <a:t>Athlone.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74AD7E-F29D-612A-2870-AF8A175C3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3800" y="7637944"/>
            <a:ext cx="2633663" cy="20611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3">
            <a:extLst>
              <a:ext uri="{FF2B5EF4-FFF2-40B4-BE49-F238E27FC236}">
                <a16:creationId xmlns:a16="http://schemas.microsoft.com/office/drawing/2014/main" id="{98920AE1-0203-35E5-9ED2-C19BEB24F8B1}"/>
              </a:ext>
            </a:extLst>
          </p:cNvPr>
          <p:cNvSpPr txBox="1">
            <a:spLocks/>
          </p:cNvSpPr>
          <p:nvPr/>
        </p:nvSpPr>
        <p:spPr>
          <a:xfrm>
            <a:off x="658368" y="7196405"/>
            <a:ext cx="14325600" cy="14721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IE" sz="4000" b="0"/>
              <a:t>Lucy Curtis CEng MA MIEI MCIHT HonMSoRSA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IE" sz="4000" b="0"/>
              <a:t>TII Regional Road Safety Engineer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44E88007-5286-B615-C242-E1D805CC41E6}"/>
              </a:ext>
            </a:extLst>
          </p:cNvPr>
          <p:cNvSpPr txBox="1">
            <a:spLocks/>
          </p:cNvSpPr>
          <p:nvPr/>
        </p:nvSpPr>
        <p:spPr>
          <a:xfrm>
            <a:off x="658368" y="6137141"/>
            <a:ext cx="14505432" cy="9696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IE"/>
              <a:t>Update on Road Safety Audit Approvals</a:t>
            </a:r>
          </a:p>
        </p:txBody>
      </p:sp>
    </p:spTree>
    <p:extLst>
      <p:ext uri="{BB962C8B-B14F-4D97-AF65-F5344CB8AC3E}">
        <p14:creationId xmlns:p14="http://schemas.microsoft.com/office/powerpoint/2010/main" val="599420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B918A-A079-9DB7-D44C-E2D6C0AD1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42900"/>
            <a:ext cx="15316200" cy="1600199"/>
          </a:xfrm>
        </p:spPr>
        <p:txBody>
          <a:bodyPr>
            <a:noAutofit/>
          </a:bodyPr>
          <a:lstStyle/>
          <a:p>
            <a:pPr algn="ctr"/>
            <a:r>
              <a:rPr lang="en-IE"/>
              <a:t>Registered Audits by year </a:t>
            </a:r>
            <a:br>
              <a:rPr lang="en-IE"/>
            </a:br>
            <a:r>
              <a:rPr lang="en-IE"/>
              <a:t> from the very start – 3420 audits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BCEA4C1-C60D-9812-8606-184F26CE5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3750722"/>
              </p:ext>
            </p:extLst>
          </p:nvPr>
        </p:nvGraphicFramePr>
        <p:xfrm>
          <a:off x="457200" y="2095500"/>
          <a:ext cx="17373600" cy="746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6968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E8A99-0CDB-7BF9-E2BA-FDCA4BB24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828000"/>
          </a:xfrm>
        </p:spPr>
        <p:txBody>
          <a:bodyPr>
            <a:normAutofit fontScale="90000"/>
          </a:bodyPr>
          <a:lstStyle/>
          <a:p>
            <a:pPr algn="ctr"/>
            <a:r>
              <a:rPr lang="en-IE"/>
              <a:t>Approved audit stages  2010 - 2025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2711140-559B-B447-8BD2-5B9652C6F0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738337"/>
              </p:ext>
            </p:extLst>
          </p:nvPr>
        </p:nvGraphicFramePr>
        <p:xfrm>
          <a:off x="6172200" y="2095500"/>
          <a:ext cx="11506200" cy="693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FAAF1F55-C977-1725-9F37-D44259A94A0C}"/>
              </a:ext>
            </a:extLst>
          </p:cNvPr>
          <p:cNvSpPr txBox="1">
            <a:spLocks/>
          </p:cNvSpPr>
          <p:nvPr/>
        </p:nvSpPr>
        <p:spPr>
          <a:xfrm>
            <a:off x="609600" y="2095500"/>
            <a:ext cx="7010400" cy="3842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IE" b="0"/>
              <a:t>Historically, </a:t>
            </a:r>
          </a:p>
          <a:p>
            <a:pPr>
              <a:lnSpc>
                <a:spcPct val="100000"/>
              </a:lnSpc>
            </a:pPr>
            <a:r>
              <a:rPr lang="en-IE" b="0"/>
              <a:t>far too many stage 1&amp;2  </a:t>
            </a:r>
          </a:p>
          <a:p>
            <a:pPr>
              <a:lnSpc>
                <a:spcPct val="100000"/>
              </a:lnSpc>
            </a:pPr>
            <a:endParaRPr lang="en-IE" b="0"/>
          </a:p>
          <a:p>
            <a:pPr>
              <a:lnSpc>
                <a:spcPct val="100000"/>
              </a:lnSpc>
            </a:pPr>
            <a:r>
              <a:rPr lang="en-IE" b="0"/>
              <a:t>Almost 900 stage 1&amp;2 </a:t>
            </a:r>
          </a:p>
          <a:p>
            <a:pPr>
              <a:lnSpc>
                <a:spcPct val="100000"/>
              </a:lnSpc>
            </a:pPr>
            <a:r>
              <a:rPr lang="en-IE" b="0"/>
              <a:t>but only 500 stage 1</a:t>
            </a:r>
          </a:p>
          <a:p>
            <a:pPr>
              <a:lnSpc>
                <a:spcPct val="150000"/>
              </a:lnSpc>
            </a:pPr>
            <a:endParaRPr lang="en-IE" b="0"/>
          </a:p>
        </p:txBody>
      </p:sp>
    </p:spTree>
    <p:extLst>
      <p:ext uri="{BB962C8B-B14F-4D97-AF65-F5344CB8AC3E}">
        <p14:creationId xmlns:p14="http://schemas.microsoft.com/office/powerpoint/2010/main" val="2923581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D6F2-E7F4-FE31-B2B9-65FD1910D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828000"/>
          </a:xfrm>
        </p:spPr>
        <p:txBody>
          <a:bodyPr>
            <a:noAutofit/>
          </a:bodyPr>
          <a:lstStyle/>
          <a:p>
            <a:pPr algn="ctr"/>
            <a:r>
              <a:rPr lang="en-IE"/>
              <a:t>Approved audit stages   Apr 2024 – Mar 2025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54754B2-849C-4B25-B729-7E8F01FC92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7731760"/>
              </p:ext>
            </p:extLst>
          </p:nvPr>
        </p:nvGraphicFramePr>
        <p:xfrm>
          <a:off x="6629400" y="2095500"/>
          <a:ext cx="11201400" cy="708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A3F4DEDF-247D-0583-5BC1-29C052CA83E8}"/>
              </a:ext>
            </a:extLst>
          </p:cNvPr>
          <p:cNvSpPr txBox="1">
            <a:spLocks/>
          </p:cNvSpPr>
          <p:nvPr/>
        </p:nvSpPr>
        <p:spPr>
          <a:xfrm>
            <a:off x="457200" y="1409700"/>
            <a:ext cx="6324600" cy="822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IE" b="0"/>
              <a:t>Finally,  more stage 1 than stage 1&amp;2  </a:t>
            </a:r>
          </a:p>
          <a:p>
            <a:pPr>
              <a:lnSpc>
                <a:spcPct val="100000"/>
              </a:lnSpc>
            </a:pPr>
            <a:endParaRPr lang="en-IE" b="0"/>
          </a:p>
          <a:p>
            <a:pPr>
              <a:lnSpc>
                <a:spcPct val="100000"/>
              </a:lnSpc>
            </a:pPr>
            <a:r>
              <a:rPr lang="en-IE" b="0"/>
              <a:t>62 stage 1&amp;2 </a:t>
            </a:r>
          </a:p>
          <a:p>
            <a:pPr>
              <a:lnSpc>
                <a:spcPct val="100000"/>
              </a:lnSpc>
            </a:pPr>
            <a:r>
              <a:rPr lang="en-IE" b="0"/>
              <a:t>Most of these are audits that are being registered retrospectively  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IE" b="0"/>
          </a:p>
          <a:p>
            <a:pPr>
              <a:lnSpc>
                <a:spcPct val="100000"/>
              </a:lnSpc>
            </a:pPr>
            <a:r>
              <a:rPr lang="en-IE" b="0"/>
              <a:t>Objective is to reduce stage 1&amp;2 numbers more</a:t>
            </a:r>
          </a:p>
        </p:txBody>
      </p:sp>
    </p:spTree>
    <p:extLst>
      <p:ext uri="{BB962C8B-B14F-4D97-AF65-F5344CB8AC3E}">
        <p14:creationId xmlns:p14="http://schemas.microsoft.com/office/powerpoint/2010/main" val="350051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92D3A-6155-084A-188E-52299757E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828000"/>
          </a:xfrm>
        </p:spPr>
        <p:txBody>
          <a:bodyPr>
            <a:noAutofit/>
          </a:bodyPr>
          <a:lstStyle/>
          <a:p>
            <a:pPr algn="ctr"/>
            <a:r>
              <a:rPr lang="en-IE"/>
              <a:t>Stage 1&amp;2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879B3C5-C3A9-32E2-D83A-CD71738840FA}"/>
              </a:ext>
            </a:extLst>
          </p:cNvPr>
          <p:cNvSpPr txBox="1">
            <a:spLocks/>
          </p:cNvSpPr>
          <p:nvPr/>
        </p:nvSpPr>
        <p:spPr>
          <a:xfrm>
            <a:off x="685800" y="1638300"/>
            <a:ext cx="17221200" cy="7391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IE" b="0"/>
              <a:t>There are very few circumstances in which stage 1&amp;2 is appropriate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IE" b="0"/>
              <a:t>Only for very small schemes or schemes where sufficient detail can be included in the initial drawings.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IE" b="0"/>
              <a:t>The basic rule: 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IE"/>
              <a:t>Audit can be Stage 1&amp;2 </a:t>
            </a:r>
            <a:r>
              <a:rPr lang="en-IE" i="1"/>
              <a:t>only if</a:t>
            </a:r>
            <a:r>
              <a:rPr lang="en-IE"/>
              <a:t> the drawing includes all detail needed for it to be handed over to contractor or area office to construct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IE" b="0"/>
              <a:t>Otherwise it’s a stage 1</a:t>
            </a:r>
          </a:p>
        </p:txBody>
      </p:sp>
    </p:spTree>
    <p:extLst>
      <p:ext uri="{BB962C8B-B14F-4D97-AF65-F5344CB8AC3E}">
        <p14:creationId xmlns:p14="http://schemas.microsoft.com/office/powerpoint/2010/main" val="2915145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5C9C83-9CCD-CFF1-FB22-B9D70D6674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A1D98-D052-1384-327C-32B42F269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6700"/>
            <a:ext cx="14935200" cy="1066800"/>
          </a:xfrm>
        </p:spPr>
        <p:txBody>
          <a:bodyPr>
            <a:noAutofit/>
          </a:bodyPr>
          <a:lstStyle/>
          <a:p>
            <a:r>
              <a:rPr lang="en-IE"/>
              <a:t>A stage 1 drawing.  Unsuitable for stage 1&amp;2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F6E2CAC-52E9-CF66-F97A-0A981DB5CF5F}"/>
              </a:ext>
            </a:extLst>
          </p:cNvPr>
          <p:cNvSpPr txBox="1">
            <a:spLocks/>
          </p:cNvSpPr>
          <p:nvPr/>
        </p:nvSpPr>
        <p:spPr>
          <a:xfrm>
            <a:off x="12649200" y="1943100"/>
            <a:ext cx="5298614" cy="586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IE" b="0"/>
              <a:t>No widths </a:t>
            </a:r>
          </a:p>
          <a:p>
            <a:pPr>
              <a:lnSpc>
                <a:spcPct val="100000"/>
              </a:lnSpc>
            </a:pPr>
            <a:r>
              <a:rPr lang="en-IE" b="0"/>
              <a:t>No levels or gradients</a:t>
            </a:r>
          </a:p>
          <a:p>
            <a:pPr>
              <a:lnSpc>
                <a:spcPct val="100000"/>
              </a:lnSpc>
            </a:pPr>
            <a:r>
              <a:rPr lang="en-IE" b="0"/>
              <a:t>No wall heights </a:t>
            </a:r>
          </a:p>
          <a:p>
            <a:pPr>
              <a:lnSpc>
                <a:spcPct val="100000"/>
              </a:lnSpc>
            </a:pPr>
            <a:r>
              <a:rPr lang="en-IE" b="0"/>
              <a:t>No kerb heights</a:t>
            </a:r>
          </a:p>
          <a:p>
            <a:pPr>
              <a:lnSpc>
                <a:spcPct val="100000"/>
              </a:lnSpc>
            </a:pPr>
            <a:r>
              <a:rPr lang="en-IE" b="0"/>
              <a:t>No drainage </a:t>
            </a:r>
          </a:p>
          <a:p>
            <a:pPr>
              <a:lnSpc>
                <a:spcPct val="100000"/>
              </a:lnSpc>
            </a:pPr>
            <a:r>
              <a:rPr lang="en-IE" b="0"/>
              <a:t>No signs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6EF29C-834D-E383-CEC9-297FE411B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566" y="1485901"/>
            <a:ext cx="10817434" cy="819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83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0C0345-5D22-2CF2-B560-9219949E59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TII Road Safety Seminar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3E5DC34-B76A-9861-513B-C26B2D480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9</a:t>
            </a:r>
            <a:r>
              <a:rPr lang="en-IE" baseline="30000" dirty="0" err="1"/>
              <a:t>th</a:t>
            </a:r>
            <a:r>
              <a:rPr lang="en-IE" dirty="0"/>
              <a:t> of April 2025,</a:t>
            </a:r>
          </a:p>
          <a:p>
            <a:r>
              <a:rPr lang="en-IE" dirty="0"/>
              <a:t>Athlone.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74AD7E-F29D-612A-2870-AF8A175C3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3800" y="7637944"/>
            <a:ext cx="2633663" cy="20611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B9A441B-CABA-A4F6-6228-FD70AEEFCB43}"/>
              </a:ext>
            </a:extLst>
          </p:cNvPr>
          <p:cNvSpPr txBox="1">
            <a:spLocks/>
          </p:cNvSpPr>
          <p:nvPr/>
        </p:nvSpPr>
        <p:spPr>
          <a:xfrm>
            <a:off x="5715000" y="6985698"/>
            <a:ext cx="44577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IE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93519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FE41A4-87BF-C17F-4E3D-8934FE53F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727959"/>
            <a:ext cx="11963400" cy="6307397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4BFC03F6-86AD-20DC-0CF2-42A91C6271C3}"/>
              </a:ext>
            </a:extLst>
          </p:cNvPr>
          <p:cNvSpPr txBox="1">
            <a:spLocks/>
          </p:cNvSpPr>
          <p:nvPr/>
        </p:nvSpPr>
        <p:spPr>
          <a:xfrm>
            <a:off x="457200" y="342900"/>
            <a:ext cx="15621000" cy="13715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en-IE" sz="48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Road Safety Audit Approvals System  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159AABEE-43A1-3330-B616-13585F4CB1E5}"/>
              </a:ext>
            </a:extLst>
          </p:cNvPr>
          <p:cNvSpPr txBox="1">
            <a:spLocks/>
          </p:cNvSpPr>
          <p:nvPr/>
        </p:nvSpPr>
        <p:spPr>
          <a:xfrm>
            <a:off x="548656" y="1485900"/>
            <a:ext cx="5738357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b="1"/>
              <a:t>https://web.tii.ie/rsa/</a:t>
            </a:r>
          </a:p>
        </p:txBody>
      </p:sp>
    </p:spTree>
    <p:extLst>
      <p:ext uri="{BB962C8B-B14F-4D97-AF65-F5344CB8AC3E}">
        <p14:creationId xmlns:p14="http://schemas.microsoft.com/office/powerpoint/2010/main" val="310231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F90E-F875-5779-BC98-D3B280444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0"/>
            <a:ext cx="15316200" cy="1676400"/>
          </a:xfrm>
        </p:spPr>
        <p:txBody>
          <a:bodyPr>
            <a:noAutofit/>
          </a:bodyPr>
          <a:lstStyle/>
          <a:p>
            <a:pPr algn="ctr"/>
            <a:r>
              <a:rPr lang="en-IE"/>
              <a:t>New registrations in first year  </a:t>
            </a:r>
            <a:br>
              <a:rPr lang="en-IE"/>
            </a:br>
            <a:r>
              <a:rPr lang="en-IE">
                <a:solidFill>
                  <a:srgbClr val="1A206E"/>
                </a:solidFill>
                <a:ea typeface="Tahoma" panose="020B0604030504040204" pitchFamily="34" charset="0"/>
              </a:rPr>
              <a:t>May 2024 – March 2025</a:t>
            </a:r>
            <a:endParaRPr lang="en-IE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F34B69F-00A1-23FA-A67C-5F1B2226E350}"/>
              </a:ext>
            </a:extLst>
          </p:cNvPr>
          <p:cNvSpPr txBox="1">
            <a:spLocks/>
          </p:cNvSpPr>
          <p:nvPr/>
        </p:nvSpPr>
        <p:spPr>
          <a:xfrm>
            <a:off x="2133600" y="2019300"/>
            <a:ext cx="5410200" cy="2574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endParaRPr lang="en-IE" b="0"/>
          </a:p>
          <a:p>
            <a:pPr algn="ctr">
              <a:lnSpc>
                <a:spcPct val="100000"/>
              </a:lnSpc>
            </a:pPr>
            <a:r>
              <a:rPr lang="en-IE" b="0"/>
              <a:t>Auditors  </a:t>
            </a:r>
          </a:p>
          <a:p>
            <a:pPr>
              <a:lnSpc>
                <a:spcPct val="100000"/>
              </a:lnSpc>
            </a:pPr>
            <a:endParaRPr lang="en-IE" b="0"/>
          </a:p>
          <a:p>
            <a:pPr>
              <a:lnSpc>
                <a:spcPct val="120000"/>
              </a:lnSpc>
            </a:pPr>
            <a:r>
              <a:rPr lang="en-IE" b="0"/>
              <a:t>Over 40 in first month.  </a:t>
            </a:r>
          </a:p>
          <a:p>
            <a:pPr>
              <a:lnSpc>
                <a:spcPct val="120000"/>
              </a:lnSpc>
            </a:pPr>
            <a:r>
              <a:rPr lang="en-IE" b="0"/>
              <a:t>Tailing off to single digits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86B5371-951E-2FBA-5426-9758110FD633}"/>
              </a:ext>
            </a:extLst>
          </p:cNvPr>
          <p:cNvSpPr txBox="1">
            <a:spLocks/>
          </p:cNvSpPr>
          <p:nvPr/>
        </p:nvSpPr>
        <p:spPr>
          <a:xfrm>
            <a:off x="11201400" y="1807029"/>
            <a:ext cx="5638800" cy="800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endParaRPr lang="en-IE" b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D2D70F3-D8AD-92C0-041D-1565D6264A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683137"/>
              </p:ext>
            </p:extLst>
          </p:nvPr>
        </p:nvGraphicFramePr>
        <p:xfrm>
          <a:off x="9829803" y="1807029"/>
          <a:ext cx="8000998" cy="7881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5FE6397-9894-B587-97F0-15AC0EE8D7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352485"/>
              </p:ext>
            </p:extLst>
          </p:nvPr>
        </p:nvGraphicFramePr>
        <p:xfrm>
          <a:off x="686400" y="3924300"/>
          <a:ext cx="7848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194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00265-6E83-0890-E440-7C03EE396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1800" y="2324100"/>
            <a:ext cx="4114800" cy="2438399"/>
          </a:xfrm>
        </p:spPr>
        <p:txBody>
          <a:bodyPr>
            <a:normAutofit/>
          </a:bodyPr>
          <a:lstStyle/>
          <a:p>
            <a:r>
              <a:rPr lang="en-IE" sz="6000"/>
              <a:t>Auditors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6433D-0C73-5C8A-A2CE-3562F7C9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CA8-965D-46F9-9686-5E5EB043CFDD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717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4B4F-A3E6-610A-2B34-136D6713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266700"/>
            <a:ext cx="15697200" cy="1620000"/>
          </a:xfrm>
        </p:spPr>
        <p:txBody>
          <a:bodyPr>
            <a:normAutofit/>
          </a:bodyPr>
          <a:lstStyle/>
          <a:p>
            <a:pPr algn="ctr"/>
            <a:r>
              <a:rPr lang="en-IE" sz="5400"/>
              <a:t>All auditors </a:t>
            </a:r>
            <a:r>
              <a:rPr lang="en-IE"/>
              <a:t>approv</a:t>
            </a:r>
            <a:r>
              <a:rPr lang="en-IE" sz="5400"/>
              <a:t>ed </a:t>
            </a:r>
            <a:br>
              <a:rPr lang="en-IE" sz="5400"/>
            </a:br>
            <a:r>
              <a:rPr lang="en-IE"/>
              <a:t>s</a:t>
            </a:r>
            <a:r>
              <a:rPr lang="en-IE" sz="5400"/>
              <a:t>ince the start of road safety audit in 2000</a:t>
            </a:r>
            <a:endParaRPr lang="en-IE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F6A937F-BB07-DF5A-298C-D202E648C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811671"/>
              </p:ext>
            </p:extLst>
          </p:nvPr>
        </p:nvGraphicFramePr>
        <p:xfrm>
          <a:off x="7331529" y="2707823"/>
          <a:ext cx="10439400" cy="6931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E315F9B-B5FA-1378-C296-22308D796DD5}"/>
              </a:ext>
            </a:extLst>
          </p:cNvPr>
          <p:cNvSpPr txBox="1">
            <a:spLocks/>
          </p:cNvSpPr>
          <p:nvPr/>
        </p:nvSpPr>
        <p:spPr>
          <a:xfrm>
            <a:off x="517071" y="3227343"/>
            <a:ext cx="7467600" cy="563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IE" b="0"/>
              <a:t>561 auditors in total </a:t>
            </a:r>
          </a:p>
          <a:p>
            <a:pPr>
              <a:lnSpc>
                <a:spcPct val="150000"/>
              </a:lnSpc>
            </a:pPr>
            <a:r>
              <a:rPr lang="en-IE" b="0"/>
              <a:t>276  team members </a:t>
            </a:r>
          </a:p>
          <a:p>
            <a:pPr marL="719138" indent="-719138">
              <a:lnSpc>
                <a:spcPct val="150000"/>
              </a:lnSpc>
            </a:pPr>
            <a:r>
              <a:rPr lang="en-IE" b="0"/>
              <a:t>285  team leaders  </a:t>
            </a:r>
          </a:p>
          <a:p>
            <a:pPr marL="1085850" indent="-723900">
              <a:lnSpc>
                <a:spcPct val="100000"/>
              </a:lnSpc>
            </a:pPr>
            <a:r>
              <a:rPr lang="en-IE" b="0"/>
              <a:t>     Anyone who has qualified as team leader at any time in past 25 years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7012AA-27B3-DB0B-3FE8-036176F5FF25}"/>
              </a:ext>
            </a:extLst>
          </p:cNvPr>
          <p:cNvSpPr txBox="1">
            <a:spLocks/>
          </p:cNvSpPr>
          <p:nvPr/>
        </p:nvSpPr>
        <p:spPr>
          <a:xfrm>
            <a:off x="448056" y="1996988"/>
            <a:ext cx="16078200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IE"/>
              <a:t>From January 2000 to April 2025</a:t>
            </a:r>
          </a:p>
        </p:txBody>
      </p:sp>
    </p:spTree>
    <p:extLst>
      <p:ext uri="{BB962C8B-B14F-4D97-AF65-F5344CB8AC3E}">
        <p14:creationId xmlns:p14="http://schemas.microsoft.com/office/powerpoint/2010/main" val="224998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B4012-D81F-2083-97F4-B832756A1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3BF5-4700-AFCF-1A21-E678BAE230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IE" sz="5400"/>
              <a:t>Auditors at March 2024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8B76A5-E125-A5AA-6DC6-4516653F1AF6}"/>
              </a:ext>
            </a:extLst>
          </p:cNvPr>
          <p:cNvSpPr txBox="1">
            <a:spLocks/>
          </p:cNvSpPr>
          <p:nvPr/>
        </p:nvSpPr>
        <p:spPr>
          <a:xfrm>
            <a:off x="571500" y="2647188"/>
            <a:ext cx="77724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IE" b="0"/>
              <a:t>357  auditors registered in total</a:t>
            </a:r>
          </a:p>
          <a:p>
            <a:pPr>
              <a:lnSpc>
                <a:spcPct val="150000"/>
              </a:lnSpc>
            </a:pPr>
            <a:r>
              <a:rPr lang="en-IE" b="0"/>
              <a:t>176  team members  </a:t>
            </a:r>
          </a:p>
          <a:p>
            <a:pPr>
              <a:lnSpc>
                <a:spcPct val="150000"/>
              </a:lnSpc>
            </a:pPr>
            <a:r>
              <a:rPr lang="en-IE" b="0"/>
              <a:t>66 team leaders </a:t>
            </a:r>
          </a:p>
          <a:p>
            <a:pPr>
              <a:lnSpc>
                <a:spcPct val="150000"/>
              </a:lnSpc>
            </a:pPr>
            <a:r>
              <a:rPr lang="en-IE" b="0"/>
              <a:t>115 ex-team leaders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328959C-31BE-1F31-2187-5DB62DD1B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2039081"/>
              </p:ext>
            </p:extLst>
          </p:nvPr>
        </p:nvGraphicFramePr>
        <p:xfrm>
          <a:off x="6781800" y="2247900"/>
          <a:ext cx="10668000" cy="6553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08D52558-8331-4DDB-B03D-F30F57510062}"/>
              </a:ext>
            </a:extLst>
          </p:cNvPr>
          <p:cNvSpPr txBox="1">
            <a:spLocks/>
          </p:cNvSpPr>
          <p:nvPr/>
        </p:nvSpPr>
        <p:spPr>
          <a:xfrm>
            <a:off x="342900" y="6286500"/>
            <a:ext cx="7772400" cy="281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endParaRPr lang="en-IE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001DFA0-B08D-3C93-7DBC-71285BCCA0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539933"/>
              </p:ext>
            </p:extLst>
          </p:nvPr>
        </p:nvGraphicFramePr>
        <p:xfrm>
          <a:off x="8115300" y="2247900"/>
          <a:ext cx="9334500" cy="6857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BC53C785-3E90-B76C-7D2F-B69F09B708A4}"/>
              </a:ext>
            </a:extLst>
          </p:cNvPr>
          <p:cNvSpPr txBox="1">
            <a:spLocks/>
          </p:cNvSpPr>
          <p:nvPr/>
        </p:nvSpPr>
        <p:spPr>
          <a:xfrm>
            <a:off x="571500" y="7304314"/>
            <a:ext cx="8115300" cy="1964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IE" b="0"/>
              <a:t>Over 200 of these are not involved in road safety audit any more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3907B24-8C62-C510-2DED-58F28AB0979C}"/>
              </a:ext>
            </a:extLst>
          </p:cNvPr>
          <p:cNvSpPr txBox="1">
            <a:spLocks/>
          </p:cNvSpPr>
          <p:nvPr/>
        </p:nvSpPr>
        <p:spPr>
          <a:xfrm>
            <a:off x="448056" y="1675037"/>
            <a:ext cx="16078200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IE"/>
              <a:t>Just before the switch to the new system</a:t>
            </a:r>
          </a:p>
        </p:txBody>
      </p:sp>
    </p:spTree>
    <p:extLst>
      <p:ext uri="{BB962C8B-B14F-4D97-AF65-F5344CB8AC3E}">
        <p14:creationId xmlns:p14="http://schemas.microsoft.com/office/powerpoint/2010/main" val="3409533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4A62A-A9E2-9AE6-E899-CF57ACF31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0"/>
            <a:ext cx="15316200" cy="990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IE"/>
              <a:t>Auditors registered on new system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DDF4FB4-193F-DCB5-8BBF-C517D2AB2784}"/>
              </a:ext>
            </a:extLst>
          </p:cNvPr>
          <p:cNvSpPr txBox="1">
            <a:spLocks/>
          </p:cNvSpPr>
          <p:nvPr/>
        </p:nvSpPr>
        <p:spPr>
          <a:xfrm>
            <a:off x="914401" y="6438900"/>
            <a:ext cx="5410200" cy="249418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IE" b="0"/>
              <a:t>125  re-registered</a:t>
            </a:r>
          </a:p>
          <a:p>
            <a:pPr>
              <a:lnSpc>
                <a:spcPct val="100000"/>
              </a:lnSpc>
            </a:pPr>
            <a:r>
              <a:rPr lang="en-IE" b="0"/>
              <a:t>  31  new  (1 TL)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B6A38CB-9D04-C3F2-0E46-90F4C3DD54AD}"/>
              </a:ext>
            </a:extLst>
          </p:cNvPr>
          <p:cNvSpPr txBox="1">
            <a:spLocks/>
          </p:cNvSpPr>
          <p:nvPr/>
        </p:nvSpPr>
        <p:spPr>
          <a:xfrm>
            <a:off x="457200" y="2692174"/>
            <a:ext cx="6774182" cy="332286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IE" b="0"/>
              <a:t>156  auditors in total</a:t>
            </a:r>
          </a:p>
          <a:p>
            <a:pPr>
              <a:lnSpc>
                <a:spcPct val="150000"/>
              </a:lnSpc>
            </a:pPr>
            <a:r>
              <a:rPr lang="en-IE" b="0"/>
              <a:t>98  team members </a:t>
            </a:r>
          </a:p>
          <a:p>
            <a:pPr>
              <a:lnSpc>
                <a:spcPct val="150000"/>
              </a:lnSpc>
            </a:pPr>
            <a:r>
              <a:rPr lang="en-IE" b="0"/>
              <a:t>58  team leaders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37E5EE5-A48F-424B-94E7-B786D5DBDA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840789"/>
              </p:ext>
            </p:extLst>
          </p:nvPr>
        </p:nvGraphicFramePr>
        <p:xfrm>
          <a:off x="7162800" y="1943101"/>
          <a:ext cx="9525000" cy="698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7A687739-DBAE-4B66-0495-737A28C199A8}"/>
              </a:ext>
            </a:extLst>
          </p:cNvPr>
          <p:cNvSpPr txBox="1">
            <a:spLocks/>
          </p:cNvSpPr>
          <p:nvPr/>
        </p:nvSpPr>
        <p:spPr>
          <a:xfrm>
            <a:off x="448056" y="1675037"/>
            <a:ext cx="6409944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IE"/>
              <a:t>Since 25</a:t>
            </a:r>
            <a:r>
              <a:rPr lang="en-IE" baseline="30000"/>
              <a:t>th</a:t>
            </a:r>
            <a:r>
              <a:rPr lang="en-IE"/>
              <a:t> April 2024</a:t>
            </a:r>
          </a:p>
        </p:txBody>
      </p:sp>
    </p:spTree>
    <p:extLst>
      <p:ext uri="{BB962C8B-B14F-4D97-AF65-F5344CB8AC3E}">
        <p14:creationId xmlns:p14="http://schemas.microsoft.com/office/powerpoint/2010/main" val="243684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0B590-208D-BA38-4D03-3A601D332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/>
              <a:t>Auditors recently active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4744F6B-222B-5A59-E646-C141E392806C}"/>
              </a:ext>
            </a:extLst>
          </p:cNvPr>
          <p:cNvSpPr txBox="1">
            <a:spLocks/>
          </p:cNvSpPr>
          <p:nvPr/>
        </p:nvSpPr>
        <p:spPr>
          <a:xfrm>
            <a:off x="457200" y="2718817"/>
            <a:ext cx="6515100" cy="2533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30000"/>
              </a:lnSpc>
            </a:pPr>
            <a:r>
              <a:rPr lang="en-IE" b="0"/>
              <a:t>112 active auditors</a:t>
            </a:r>
          </a:p>
          <a:p>
            <a:pPr>
              <a:lnSpc>
                <a:spcPct val="130000"/>
              </a:lnSpc>
            </a:pPr>
            <a:r>
              <a:rPr lang="en-IE" b="0"/>
              <a:t>48  team members </a:t>
            </a:r>
          </a:p>
          <a:p>
            <a:pPr>
              <a:lnSpc>
                <a:spcPct val="130000"/>
              </a:lnSpc>
            </a:pPr>
            <a:r>
              <a:rPr lang="en-IE" b="0"/>
              <a:t>64  team leaders 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3AB46E2-0158-F077-92CA-FC5DC6AE1E09}"/>
              </a:ext>
            </a:extLst>
          </p:cNvPr>
          <p:cNvSpPr txBox="1">
            <a:spLocks/>
          </p:cNvSpPr>
          <p:nvPr/>
        </p:nvSpPr>
        <p:spPr>
          <a:xfrm>
            <a:off x="11963400" y="2781300"/>
            <a:ext cx="6019800" cy="2533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30000"/>
              </a:lnSpc>
            </a:pPr>
            <a:r>
              <a:rPr lang="en-IE" b="0"/>
              <a:t>156  auditors registered</a:t>
            </a:r>
          </a:p>
          <a:p>
            <a:pPr>
              <a:lnSpc>
                <a:spcPct val="130000"/>
              </a:lnSpc>
            </a:pPr>
            <a:r>
              <a:rPr lang="en-IE" b="0"/>
              <a:t>98  team members </a:t>
            </a:r>
          </a:p>
          <a:p>
            <a:pPr>
              <a:lnSpc>
                <a:spcPct val="130000"/>
              </a:lnSpc>
            </a:pPr>
            <a:r>
              <a:rPr lang="en-IE" b="0"/>
              <a:t>58  team leaders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181354-16CA-86EC-4C64-74419584CA05}"/>
              </a:ext>
            </a:extLst>
          </p:cNvPr>
          <p:cNvSpPr txBox="1">
            <a:spLocks/>
          </p:cNvSpPr>
          <p:nvPr/>
        </p:nvSpPr>
        <p:spPr>
          <a:xfrm>
            <a:off x="457200" y="1676168"/>
            <a:ext cx="7924800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IE"/>
              <a:t>Final year old system  2023/2024 </a:t>
            </a:r>
            <a:r>
              <a:rPr lang="en-IE" b="0"/>
              <a:t>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AFA775-9F28-1FE3-80A4-115FAF21B319}"/>
              </a:ext>
            </a:extLst>
          </p:cNvPr>
          <p:cNvSpPr txBox="1">
            <a:spLocks/>
          </p:cNvSpPr>
          <p:nvPr/>
        </p:nvSpPr>
        <p:spPr>
          <a:xfrm>
            <a:off x="9906000" y="1676168"/>
            <a:ext cx="7924800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IE"/>
              <a:t>First year new system  2024/2025 </a:t>
            </a:r>
            <a:r>
              <a:rPr lang="en-IE" b="0"/>
              <a:t>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51D0D3C-C615-15FF-5D3D-AAF65A3891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298272"/>
              </p:ext>
            </p:extLst>
          </p:nvPr>
        </p:nvGraphicFramePr>
        <p:xfrm>
          <a:off x="3581400" y="4533900"/>
          <a:ext cx="9601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7901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08DA7-643F-DCCA-DD8D-DF6BA1FF6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C378A-946E-BA22-F614-9831431EF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1800" y="2324100"/>
            <a:ext cx="4114800" cy="2438399"/>
          </a:xfrm>
        </p:spPr>
        <p:txBody>
          <a:bodyPr>
            <a:normAutofit/>
          </a:bodyPr>
          <a:lstStyle/>
          <a:p>
            <a:r>
              <a:rPr lang="en-IE" sz="6000"/>
              <a:t>Audits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54121D-7534-BE20-E426-9E96F67F8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3CA8-965D-46F9-9686-5E5EB043CFDD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73675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ff01dc-b329-4b52-9071-af215a9b00e8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TaxCatchAll xmlns="78613188-092e-4f13-b076-cc3389d822f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B4C817FC8600429D3882ED440C586C" ma:contentTypeVersion="16" ma:contentTypeDescription="Create a new document." ma:contentTypeScope="" ma:versionID="4861d2253e68f8ac1c8a21c9cc50efa4">
  <xsd:schema xmlns:xsd="http://www.w3.org/2001/XMLSchema" xmlns:xs="http://www.w3.org/2001/XMLSchema" xmlns:p="http://schemas.microsoft.com/office/2006/metadata/properties" xmlns:ns1="http://schemas.microsoft.com/sharepoint/v3" xmlns:ns2="5dff01dc-b329-4b52-9071-af215a9b00e8" xmlns:ns3="78613188-092e-4f13-b076-cc3389d822fc" targetNamespace="http://schemas.microsoft.com/office/2006/metadata/properties" ma:root="true" ma:fieldsID="73d1dde1f085757ee9257bef3409365d" ns1:_="" ns2:_="" ns3:_="">
    <xsd:import namespace="http://schemas.microsoft.com/sharepoint/v3"/>
    <xsd:import namespace="5dff01dc-b329-4b52-9071-af215a9b00e8"/>
    <xsd:import namespace="78613188-092e-4f13-b076-cc3389d822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f01dc-b329-4b52-9071-af215a9b00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26c0721-c55e-410d-b065-058c283aa0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13188-092e-4f13-b076-cc3389d822f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1c3bf7c-10ee-48fc-b573-489116a3e835}" ma:internalName="TaxCatchAll" ma:showField="CatchAllData" ma:web="9c7d4cf8-60cc-4617-bdc7-03e135cb97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A1DDE6-BF94-4C2C-909A-419E75032566}">
  <ds:schemaRefs>
    <ds:schemaRef ds:uri="http://schemas.microsoft.com/sharepoint/v3"/>
    <ds:schemaRef ds:uri="http://schemas.microsoft.com/office/2006/documentManagement/types"/>
    <ds:schemaRef ds:uri="http://purl.org/dc/elements/1.1/"/>
    <ds:schemaRef ds:uri="78613188-092e-4f13-b076-cc3389d822fc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dff01dc-b329-4b52-9071-af215a9b00e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9E9C0DD-4B0A-46D9-9D85-BBC06DCF3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dff01dc-b329-4b52-9071-af215a9b00e8"/>
    <ds:schemaRef ds:uri="78613188-092e-4f13-b076-cc3389d822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3902CD-AC3F-49B8-AC0F-3B633D9E9A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5032</TotalTime>
  <Words>397</Words>
  <Application>Microsoft Office PowerPoint</Application>
  <PresentationFormat>Custom</PresentationFormat>
  <Paragraphs>82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 Light</vt:lpstr>
      <vt:lpstr>Arial</vt:lpstr>
      <vt:lpstr>Tahoma</vt:lpstr>
      <vt:lpstr>Calibri</vt:lpstr>
      <vt:lpstr>Custom Design</vt:lpstr>
      <vt:lpstr>TII Road Safety Seminar </vt:lpstr>
      <vt:lpstr>PowerPoint Presentation</vt:lpstr>
      <vt:lpstr>New registrations in first year   May 2024 – March 2025</vt:lpstr>
      <vt:lpstr>Auditors</vt:lpstr>
      <vt:lpstr>All auditors approved  since the start of road safety audit in 2000</vt:lpstr>
      <vt:lpstr>Auditors at March 2024</vt:lpstr>
      <vt:lpstr>Auditors registered on new system</vt:lpstr>
      <vt:lpstr>Auditors recently active</vt:lpstr>
      <vt:lpstr>Audits</vt:lpstr>
      <vt:lpstr>Registered Audits by year   from the very start – 3420 audits</vt:lpstr>
      <vt:lpstr>Approved audit stages  2010 - 2025</vt:lpstr>
      <vt:lpstr>Approved audit stages   Apr 2024 – Mar 2025</vt:lpstr>
      <vt:lpstr>Stage 1&amp;2</vt:lpstr>
      <vt:lpstr>A stage 1 drawing.  Unsuitable for stage 1&amp;2</vt:lpstr>
      <vt:lpstr>TII Road Safety Seminar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TII HR Implementation</dc:title>
  <dc:creator>Claire Scott</dc:creator>
  <cp:lastModifiedBy>Maurice Leahy</cp:lastModifiedBy>
  <cp:revision>116</cp:revision>
  <cp:lastPrinted>2025-04-07T20:48:28Z</cp:lastPrinted>
  <dcterms:created xsi:type="dcterms:W3CDTF">2006-08-16T00:00:00Z</dcterms:created>
  <dcterms:modified xsi:type="dcterms:W3CDTF">2025-05-02T10:02:38Z</dcterms:modified>
  <dc:identifier>DAE3TExg_nU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2fa3fd3-029b-403d-91b4-1dc930cb0e60_Enabled">
    <vt:lpwstr>true</vt:lpwstr>
  </property>
  <property fmtid="{D5CDD505-2E9C-101B-9397-08002B2CF9AE}" pid="3" name="MSIP_Label_82fa3fd3-029b-403d-91b4-1dc930cb0e60_SetDate">
    <vt:lpwstr>2022-02-03T17:31:29Z</vt:lpwstr>
  </property>
  <property fmtid="{D5CDD505-2E9C-101B-9397-08002B2CF9AE}" pid="4" name="MSIP_Label_82fa3fd3-029b-403d-91b4-1dc930cb0e60_Method">
    <vt:lpwstr>Standard</vt:lpwstr>
  </property>
  <property fmtid="{D5CDD505-2E9C-101B-9397-08002B2CF9AE}" pid="5" name="MSIP_Label_82fa3fd3-029b-403d-91b4-1dc930cb0e60_Name">
    <vt:lpwstr>82fa3fd3-029b-403d-91b4-1dc930cb0e60</vt:lpwstr>
  </property>
  <property fmtid="{D5CDD505-2E9C-101B-9397-08002B2CF9AE}" pid="6" name="MSIP_Label_82fa3fd3-029b-403d-91b4-1dc930cb0e60_SiteId">
    <vt:lpwstr>4ae48b41-0137-4599-8661-fc641fe77bea</vt:lpwstr>
  </property>
  <property fmtid="{D5CDD505-2E9C-101B-9397-08002B2CF9AE}" pid="7" name="MSIP_Label_82fa3fd3-029b-403d-91b4-1dc930cb0e60_ActionId">
    <vt:lpwstr>1d087122-00c1-443a-916c-1b8aa1b0c19a</vt:lpwstr>
  </property>
  <property fmtid="{D5CDD505-2E9C-101B-9397-08002B2CF9AE}" pid="8" name="MSIP_Label_82fa3fd3-029b-403d-91b4-1dc930cb0e60_ContentBits">
    <vt:lpwstr>0</vt:lpwstr>
  </property>
  <property fmtid="{D5CDD505-2E9C-101B-9397-08002B2CF9AE}" pid="9" name="ContentTypeId">
    <vt:lpwstr>0x01010091B4C817FC8600429D3882ED440C586C</vt:lpwstr>
  </property>
  <property fmtid="{D5CDD505-2E9C-101B-9397-08002B2CF9AE}" pid="10" name="MediaServiceImageTags">
    <vt:lpwstr/>
  </property>
</Properties>
</file>