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51" r:id="rId4"/>
  </p:sldMasterIdLst>
  <p:notesMasterIdLst>
    <p:notesMasterId r:id="rId26"/>
  </p:notesMasterIdLst>
  <p:sldIdLst>
    <p:sldId id="257" r:id="rId5"/>
    <p:sldId id="277" r:id="rId6"/>
    <p:sldId id="287" r:id="rId7"/>
    <p:sldId id="260" r:id="rId8"/>
    <p:sldId id="271" r:id="rId9"/>
    <p:sldId id="276" r:id="rId10"/>
    <p:sldId id="285" r:id="rId11"/>
    <p:sldId id="278" r:id="rId12"/>
    <p:sldId id="263" r:id="rId13"/>
    <p:sldId id="279" r:id="rId14"/>
    <p:sldId id="280" r:id="rId15"/>
    <p:sldId id="282" r:id="rId16"/>
    <p:sldId id="283" r:id="rId17"/>
    <p:sldId id="264" r:id="rId18"/>
    <p:sldId id="275" r:id="rId19"/>
    <p:sldId id="284" r:id="rId20"/>
    <p:sldId id="286" r:id="rId21"/>
    <p:sldId id="274" r:id="rId22"/>
    <p:sldId id="281" r:id="rId23"/>
    <p:sldId id="265" r:id="rId24"/>
    <p:sldId id="288" r:id="rId25"/>
  </p:sldIdLst>
  <p:sldSz cx="18288000" cy="10287000"/>
  <p:notesSz cx="6858000" cy="9144000"/>
  <p:embeddedFontLst>
    <p:embeddedFont>
      <p:font typeface="Impact" panose="020B0806030902050204" pitchFamily="34" charset="0"/>
      <p:regular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06E"/>
    <a:srgbClr val="D4EFF8"/>
    <a:srgbClr val="178FEB"/>
    <a:srgbClr val="79FFB6"/>
    <a:srgbClr val="B3FFD5"/>
    <a:srgbClr val="616161"/>
    <a:srgbClr val="A4C9FD"/>
    <a:srgbClr val="4472C4"/>
    <a:srgbClr val="BEE6F4"/>
    <a:srgbClr val="EE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443574-3ECD-4038-8407-6E25F8C70A72}" v="899" dt="2025-04-08T14:46:40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8" autoAdjust="0"/>
    <p:restoredTop sz="59322" autoAdjust="0"/>
  </p:normalViewPr>
  <p:slideViewPr>
    <p:cSldViewPr>
      <p:cViewPr varScale="1">
        <p:scale>
          <a:sx n="26" d="100"/>
          <a:sy n="26" d="100"/>
        </p:scale>
        <p:origin x="186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07BAC8-F06A-4D86-8525-DFB606145DF0}" type="doc">
      <dgm:prSet loTypeId="urn:microsoft.com/office/officeart/2005/8/layout/pyramid3" loCatId="pyramid" qsTypeId="urn:microsoft.com/office/officeart/2005/8/quickstyle/simple1" qsCatId="simple" csTypeId="urn:microsoft.com/office/officeart/2005/8/colors/accent6_3" csCatId="accent6" phldr="1"/>
      <dgm:spPr/>
    </dgm:pt>
    <dgm:pt modelId="{4BA5EF96-C431-4DCE-9B97-A0FDA280B47D}">
      <dgm:prSet phldrT="[Text]" custT="1"/>
      <dgm:spPr/>
      <dgm:t>
        <a:bodyPr/>
        <a:lstStyle/>
        <a:p>
          <a:r>
            <a:rPr lang="en-IE" sz="6000" b="1" dirty="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F</a:t>
          </a:r>
        </a:p>
      </dgm:t>
    </dgm:pt>
    <dgm:pt modelId="{7E9645D3-5A2F-4A9B-B3D0-33320559AC37}" type="parTrans" cxnId="{ADD50E94-CEC1-42CD-9301-5229CC7DA4C9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EBB4D51F-9751-4200-8D5B-4EBEEE64CD49}" type="sibTrans" cxnId="{ADD50E94-CEC1-42CD-9301-5229CC7DA4C9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A4830A69-9C25-4D88-AC80-EAA72ABD76C2}">
      <dgm:prSet phldrT="[Text]" custT="1"/>
      <dgm:spPr/>
      <dgm:t>
        <a:bodyPr/>
        <a:lstStyle/>
        <a:p>
          <a:r>
            <a:rPr lang="en-IE" sz="6000" b="1">
              <a:effectLst>
                <a:glow rad="88900">
                  <a:schemeClr val="bg1">
                    <a:alpha val="90000"/>
                  </a:schemeClr>
                </a:glow>
              </a:effectLst>
            </a:rPr>
            <a:t>1</a:t>
          </a:r>
          <a:endParaRPr lang="en-IE" sz="6000" b="1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gm:t>
    </dgm:pt>
    <dgm:pt modelId="{F22C6619-B18A-4A9C-81BB-83A0BAD5D390}" type="parTrans" cxnId="{EEA53FD8-78B1-4763-9F5F-2DF211E155A5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B4658B66-A19F-469B-BEA8-558787A2E9C9}" type="sibTrans" cxnId="{EEA53FD8-78B1-4763-9F5F-2DF211E155A5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C900823E-D357-411F-9C4D-CF9933148F17}">
      <dgm:prSet phldrT="[Text]" custT="1"/>
      <dgm:spPr/>
      <dgm:t>
        <a:bodyPr/>
        <a:lstStyle/>
        <a:p>
          <a:r>
            <a:rPr lang="en-IE" sz="6000" b="1">
              <a:effectLst>
                <a:glow rad="88900">
                  <a:schemeClr val="bg1">
                    <a:alpha val="90000"/>
                  </a:schemeClr>
                </a:glow>
              </a:effectLst>
            </a:rPr>
            <a:t>4</a:t>
          </a:r>
          <a:endParaRPr lang="en-IE" sz="6000" b="1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gm:t>
    </dgm:pt>
    <dgm:pt modelId="{A63586A7-2025-460D-BADB-BB9D2969AC0B}" type="parTrans" cxnId="{838665BC-FACF-4C1D-9A82-983BF2A92982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D4DAC5C2-F699-47A4-81C8-7EFF46E8441F}" type="sibTrans" cxnId="{838665BC-FACF-4C1D-9A82-983BF2A92982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B4C1648E-8BC9-4EE8-B2CD-69B4128929B6}">
      <dgm:prSet custT="1"/>
      <dgm:spPr/>
      <dgm:t>
        <a:bodyPr/>
        <a:lstStyle/>
        <a:p>
          <a:r>
            <a:rPr lang="en-IE" sz="6000" b="1">
              <a:effectLst>
                <a:glow rad="88900">
                  <a:schemeClr val="bg1">
                    <a:alpha val="90000"/>
                  </a:schemeClr>
                </a:glow>
              </a:effectLst>
            </a:rPr>
            <a:t>2</a:t>
          </a:r>
          <a:endParaRPr lang="en-IE" sz="6000" b="1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gm:t>
    </dgm:pt>
    <dgm:pt modelId="{A83EFA5F-ECFC-41A6-9280-A97B6958674C}" type="parTrans" cxnId="{33B60090-7FE5-4DC8-B435-0051C4526D26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7D4B35A2-AD41-4282-B1CD-F8997E83EAC6}" type="sibTrans" cxnId="{33B60090-7FE5-4DC8-B435-0051C4526D26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26857B84-86E6-4E37-A5C9-F92B7D9EF7B2}">
      <dgm:prSet custT="1"/>
      <dgm:spPr/>
      <dgm:t>
        <a:bodyPr/>
        <a:lstStyle/>
        <a:p>
          <a:r>
            <a:rPr lang="en-IE" sz="6000" b="1" dirty="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3</a:t>
          </a:r>
        </a:p>
      </dgm:t>
    </dgm:pt>
    <dgm:pt modelId="{5791539E-CD67-48FF-9147-58C67947DE11}" type="parTrans" cxnId="{BC47E781-D3CC-475C-8587-85E6BDD67414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8539C2A4-34A4-465D-BC9F-9AFECE72C12C}" type="sibTrans" cxnId="{BC47E781-D3CC-475C-8587-85E6BDD67414}">
      <dgm:prSet/>
      <dgm:spPr/>
      <dgm:t>
        <a:bodyPr/>
        <a:lstStyle/>
        <a:p>
          <a:endParaRPr lang="en-IE" sz="3200" b="1">
            <a:solidFill>
              <a:schemeClr val="bg1"/>
            </a:solidFill>
          </a:endParaRPr>
        </a:p>
      </dgm:t>
    </dgm:pt>
    <dgm:pt modelId="{4A424F91-6203-4451-A79D-89E1B0917B15}" type="pres">
      <dgm:prSet presAssocID="{C107BAC8-F06A-4D86-8525-DFB606145DF0}" presName="Name0" presStyleCnt="0">
        <dgm:presLayoutVars>
          <dgm:dir/>
          <dgm:animLvl val="lvl"/>
          <dgm:resizeHandles val="exact"/>
        </dgm:presLayoutVars>
      </dgm:prSet>
      <dgm:spPr/>
    </dgm:pt>
    <dgm:pt modelId="{5FEE28C2-E776-48D7-BEDB-F0115D170E5A}" type="pres">
      <dgm:prSet presAssocID="{4BA5EF96-C431-4DCE-9B97-A0FDA280B47D}" presName="Name8" presStyleCnt="0"/>
      <dgm:spPr/>
    </dgm:pt>
    <dgm:pt modelId="{A6C59C0E-56DB-4CC1-BDDE-59598A349BF0}" type="pres">
      <dgm:prSet presAssocID="{4BA5EF96-C431-4DCE-9B97-A0FDA280B47D}" presName="level" presStyleLbl="node1" presStyleIdx="0" presStyleCnt="5">
        <dgm:presLayoutVars>
          <dgm:chMax val="1"/>
          <dgm:bulletEnabled val="1"/>
        </dgm:presLayoutVars>
      </dgm:prSet>
      <dgm:spPr/>
    </dgm:pt>
    <dgm:pt modelId="{ED29B0B1-576F-4B17-9E8C-EF72CE599B52}" type="pres">
      <dgm:prSet presAssocID="{4BA5EF96-C431-4DCE-9B97-A0FDA280B47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2422F46-2A36-4F53-BC9A-C48B83938FE5}" type="pres">
      <dgm:prSet presAssocID="{A4830A69-9C25-4D88-AC80-EAA72ABD76C2}" presName="Name8" presStyleCnt="0"/>
      <dgm:spPr/>
    </dgm:pt>
    <dgm:pt modelId="{C8D1530B-12E9-4821-8EEE-6BF62747ED18}" type="pres">
      <dgm:prSet presAssocID="{A4830A69-9C25-4D88-AC80-EAA72ABD76C2}" presName="level" presStyleLbl="node1" presStyleIdx="1" presStyleCnt="5">
        <dgm:presLayoutVars>
          <dgm:chMax val="1"/>
          <dgm:bulletEnabled val="1"/>
        </dgm:presLayoutVars>
      </dgm:prSet>
      <dgm:spPr/>
    </dgm:pt>
    <dgm:pt modelId="{0C47F3A3-8E75-4CB1-907E-E8FD78AC4417}" type="pres">
      <dgm:prSet presAssocID="{A4830A69-9C25-4D88-AC80-EAA72ABD76C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B73D640-7410-4D59-BE89-0E0E4F319EA7}" type="pres">
      <dgm:prSet presAssocID="{B4C1648E-8BC9-4EE8-B2CD-69B4128929B6}" presName="Name8" presStyleCnt="0"/>
      <dgm:spPr/>
    </dgm:pt>
    <dgm:pt modelId="{BBE5C78A-4DA7-4FD8-8018-F8796B23FEC6}" type="pres">
      <dgm:prSet presAssocID="{B4C1648E-8BC9-4EE8-B2CD-69B4128929B6}" presName="level" presStyleLbl="node1" presStyleIdx="2" presStyleCnt="5">
        <dgm:presLayoutVars>
          <dgm:chMax val="1"/>
          <dgm:bulletEnabled val="1"/>
        </dgm:presLayoutVars>
      </dgm:prSet>
      <dgm:spPr/>
    </dgm:pt>
    <dgm:pt modelId="{1872ACDF-D473-4036-8BBD-1BE04E45F54E}" type="pres">
      <dgm:prSet presAssocID="{B4C1648E-8BC9-4EE8-B2CD-69B4128929B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7A01FA0-4B3B-46FA-9866-EE03B35FED57}" type="pres">
      <dgm:prSet presAssocID="{26857B84-86E6-4E37-A5C9-F92B7D9EF7B2}" presName="Name8" presStyleCnt="0"/>
      <dgm:spPr/>
    </dgm:pt>
    <dgm:pt modelId="{40B76980-5086-4B85-8FB1-D1861B8CB701}" type="pres">
      <dgm:prSet presAssocID="{26857B84-86E6-4E37-A5C9-F92B7D9EF7B2}" presName="level" presStyleLbl="node1" presStyleIdx="3" presStyleCnt="5">
        <dgm:presLayoutVars>
          <dgm:chMax val="1"/>
          <dgm:bulletEnabled val="1"/>
        </dgm:presLayoutVars>
      </dgm:prSet>
      <dgm:spPr/>
    </dgm:pt>
    <dgm:pt modelId="{1C58AB9B-909C-4479-9ECF-356AD3994119}" type="pres">
      <dgm:prSet presAssocID="{26857B84-86E6-4E37-A5C9-F92B7D9EF7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52C9D79-F08C-4BDC-BD78-F6C1CA4F3B60}" type="pres">
      <dgm:prSet presAssocID="{C900823E-D357-411F-9C4D-CF9933148F17}" presName="Name8" presStyleCnt="0"/>
      <dgm:spPr/>
    </dgm:pt>
    <dgm:pt modelId="{25EDDCD5-4AAD-4A53-BB7D-3F445B4CF32A}" type="pres">
      <dgm:prSet presAssocID="{C900823E-D357-411F-9C4D-CF9933148F17}" presName="level" presStyleLbl="node1" presStyleIdx="4" presStyleCnt="5">
        <dgm:presLayoutVars>
          <dgm:chMax val="1"/>
          <dgm:bulletEnabled val="1"/>
        </dgm:presLayoutVars>
      </dgm:prSet>
      <dgm:spPr/>
    </dgm:pt>
    <dgm:pt modelId="{389ADEDD-AA7C-449A-9930-3D72104FE126}" type="pres">
      <dgm:prSet presAssocID="{C900823E-D357-411F-9C4D-CF9933148F1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C61C708-B659-44C8-A6E8-E69664273FC4}" type="presOf" srcId="{26857B84-86E6-4E37-A5C9-F92B7D9EF7B2}" destId="{40B76980-5086-4B85-8FB1-D1861B8CB701}" srcOrd="0" destOrd="0" presId="urn:microsoft.com/office/officeart/2005/8/layout/pyramid3"/>
    <dgm:cxn modelId="{4685A60D-FDA4-43ED-B1B9-075060B6BA4C}" type="presOf" srcId="{B4C1648E-8BC9-4EE8-B2CD-69B4128929B6}" destId="{BBE5C78A-4DA7-4FD8-8018-F8796B23FEC6}" srcOrd="0" destOrd="0" presId="urn:microsoft.com/office/officeart/2005/8/layout/pyramid3"/>
    <dgm:cxn modelId="{8F22831A-D090-49F6-84C8-305C4DB3F341}" type="presOf" srcId="{C107BAC8-F06A-4D86-8525-DFB606145DF0}" destId="{4A424F91-6203-4451-A79D-89E1B0917B15}" srcOrd="0" destOrd="0" presId="urn:microsoft.com/office/officeart/2005/8/layout/pyramid3"/>
    <dgm:cxn modelId="{9E320828-5237-4DCB-946A-936DB4F8273F}" type="presOf" srcId="{A4830A69-9C25-4D88-AC80-EAA72ABD76C2}" destId="{C8D1530B-12E9-4821-8EEE-6BF62747ED18}" srcOrd="0" destOrd="0" presId="urn:microsoft.com/office/officeart/2005/8/layout/pyramid3"/>
    <dgm:cxn modelId="{2C7FC231-3C90-4DDD-8407-6A7174B56416}" type="presOf" srcId="{4BA5EF96-C431-4DCE-9B97-A0FDA280B47D}" destId="{ED29B0B1-576F-4B17-9E8C-EF72CE599B52}" srcOrd="1" destOrd="0" presId="urn:microsoft.com/office/officeart/2005/8/layout/pyramid3"/>
    <dgm:cxn modelId="{45AE3F6D-6642-496D-A8B7-A765D2C7E877}" type="presOf" srcId="{C900823E-D357-411F-9C4D-CF9933148F17}" destId="{389ADEDD-AA7C-449A-9930-3D72104FE126}" srcOrd="1" destOrd="0" presId="urn:microsoft.com/office/officeart/2005/8/layout/pyramid3"/>
    <dgm:cxn modelId="{D1E18450-DD91-41EE-BEB1-68704B2A2C5A}" type="presOf" srcId="{C900823E-D357-411F-9C4D-CF9933148F17}" destId="{25EDDCD5-4AAD-4A53-BB7D-3F445B4CF32A}" srcOrd="0" destOrd="0" presId="urn:microsoft.com/office/officeart/2005/8/layout/pyramid3"/>
    <dgm:cxn modelId="{BC47E781-D3CC-475C-8587-85E6BDD67414}" srcId="{C107BAC8-F06A-4D86-8525-DFB606145DF0}" destId="{26857B84-86E6-4E37-A5C9-F92B7D9EF7B2}" srcOrd="3" destOrd="0" parTransId="{5791539E-CD67-48FF-9147-58C67947DE11}" sibTransId="{8539C2A4-34A4-465D-BC9F-9AFECE72C12C}"/>
    <dgm:cxn modelId="{33B60090-7FE5-4DC8-B435-0051C4526D26}" srcId="{C107BAC8-F06A-4D86-8525-DFB606145DF0}" destId="{B4C1648E-8BC9-4EE8-B2CD-69B4128929B6}" srcOrd="2" destOrd="0" parTransId="{A83EFA5F-ECFC-41A6-9280-A97B6958674C}" sibTransId="{7D4B35A2-AD41-4282-B1CD-F8997E83EAC6}"/>
    <dgm:cxn modelId="{ADD50E94-CEC1-42CD-9301-5229CC7DA4C9}" srcId="{C107BAC8-F06A-4D86-8525-DFB606145DF0}" destId="{4BA5EF96-C431-4DCE-9B97-A0FDA280B47D}" srcOrd="0" destOrd="0" parTransId="{7E9645D3-5A2F-4A9B-B3D0-33320559AC37}" sibTransId="{EBB4D51F-9751-4200-8D5B-4EBEEE64CD49}"/>
    <dgm:cxn modelId="{2A2222A0-8A47-4B5A-931C-2E03BF8CF9AD}" type="presOf" srcId="{B4C1648E-8BC9-4EE8-B2CD-69B4128929B6}" destId="{1872ACDF-D473-4036-8BBD-1BE04E45F54E}" srcOrd="1" destOrd="0" presId="urn:microsoft.com/office/officeart/2005/8/layout/pyramid3"/>
    <dgm:cxn modelId="{18DA92A7-3E1E-41E5-AB08-EC5A273145C3}" type="presOf" srcId="{4BA5EF96-C431-4DCE-9B97-A0FDA280B47D}" destId="{A6C59C0E-56DB-4CC1-BDDE-59598A349BF0}" srcOrd="0" destOrd="0" presId="urn:microsoft.com/office/officeart/2005/8/layout/pyramid3"/>
    <dgm:cxn modelId="{101BA1AC-F89B-4FC0-86B2-1BED88B051DD}" type="presOf" srcId="{A4830A69-9C25-4D88-AC80-EAA72ABD76C2}" destId="{0C47F3A3-8E75-4CB1-907E-E8FD78AC4417}" srcOrd="1" destOrd="0" presId="urn:microsoft.com/office/officeart/2005/8/layout/pyramid3"/>
    <dgm:cxn modelId="{838665BC-FACF-4C1D-9A82-983BF2A92982}" srcId="{C107BAC8-F06A-4D86-8525-DFB606145DF0}" destId="{C900823E-D357-411F-9C4D-CF9933148F17}" srcOrd="4" destOrd="0" parTransId="{A63586A7-2025-460D-BADB-BB9D2969AC0B}" sibTransId="{D4DAC5C2-F699-47A4-81C8-7EFF46E8441F}"/>
    <dgm:cxn modelId="{0F4E57BD-13AD-4EDE-B4F4-E58B0B6C2BC5}" type="presOf" srcId="{26857B84-86E6-4E37-A5C9-F92B7D9EF7B2}" destId="{1C58AB9B-909C-4479-9ECF-356AD3994119}" srcOrd="1" destOrd="0" presId="urn:microsoft.com/office/officeart/2005/8/layout/pyramid3"/>
    <dgm:cxn modelId="{EEA53FD8-78B1-4763-9F5F-2DF211E155A5}" srcId="{C107BAC8-F06A-4D86-8525-DFB606145DF0}" destId="{A4830A69-9C25-4D88-AC80-EAA72ABD76C2}" srcOrd="1" destOrd="0" parTransId="{F22C6619-B18A-4A9C-81BB-83A0BAD5D390}" sibTransId="{B4658B66-A19F-469B-BEA8-558787A2E9C9}"/>
    <dgm:cxn modelId="{D1D6AC34-A777-446C-9DB0-B32AFEBB61C3}" type="presParOf" srcId="{4A424F91-6203-4451-A79D-89E1B0917B15}" destId="{5FEE28C2-E776-48D7-BEDB-F0115D170E5A}" srcOrd="0" destOrd="0" presId="urn:microsoft.com/office/officeart/2005/8/layout/pyramid3"/>
    <dgm:cxn modelId="{0AC4E294-436D-4CE0-AC57-19AF85BE02FE}" type="presParOf" srcId="{5FEE28C2-E776-48D7-BEDB-F0115D170E5A}" destId="{A6C59C0E-56DB-4CC1-BDDE-59598A349BF0}" srcOrd="0" destOrd="0" presId="urn:microsoft.com/office/officeart/2005/8/layout/pyramid3"/>
    <dgm:cxn modelId="{8EB95957-6CE9-4732-A369-84CA833B51CC}" type="presParOf" srcId="{5FEE28C2-E776-48D7-BEDB-F0115D170E5A}" destId="{ED29B0B1-576F-4B17-9E8C-EF72CE599B52}" srcOrd="1" destOrd="0" presId="urn:microsoft.com/office/officeart/2005/8/layout/pyramid3"/>
    <dgm:cxn modelId="{2DCC804C-73EA-41B0-8350-C9E6FFA8EBD3}" type="presParOf" srcId="{4A424F91-6203-4451-A79D-89E1B0917B15}" destId="{72422F46-2A36-4F53-BC9A-C48B83938FE5}" srcOrd="1" destOrd="0" presId="urn:microsoft.com/office/officeart/2005/8/layout/pyramid3"/>
    <dgm:cxn modelId="{997D9D4D-974E-4583-9797-13BC206DED04}" type="presParOf" srcId="{72422F46-2A36-4F53-BC9A-C48B83938FE5}" destId="{C8D1530B-12E9-4821-8EEE-6BF62747ED18}" srcOrd="0" destOrd="0" presId="urn:microsoft.com/office/officeart/2005/8/layout/pyramid3"/>
    <dgm:cxn modelId="{D03A74B6-DD66-4B12-9E3B-720863C71483}" type="presParOf" srcId="{72422F46-2A36-4F53-BC9A-C48B83938FE5}" destId="{0C47F3A3-8E75-4CB1-907E-E8FD78AC4417}" srcOrd="1" destOrd="0" presId="urn:microsoft.com/office/officeart/2005/8/layout/pyramid3"/>
    <dgm:cxn modelId="{891C473C-64E6-4AE8-8D72-667892790592}" type="presParOf" srcId="{4A424F91-6203-4451-A79D-89E1B0917B15}" destId="{9B73D640-7410-4D59-BE89-0E0E4F319EA7}" srcOrd="2" destOrd="0" presId="urn:microsoft.com/office/officeart/2005/8/layout/pyramid3"/>
    <dgm:cxn modelId="{45E3C921-571F-4913-80F0-A72D20130ED7}" type="presParOf" srcId="{9B73D640-7410-4D59-BE89-0E0E4F319EA7}" destId="{BBE5C78A-4DA7-4FD8-8018-F8796B23FEC6}" srcOrd="0" destOrd="0" presId="urn:microsoft.com/office/officeart/2005/8/layout/pyramid3"/>
    <dgm:cxn modelId="{2FE43567-1D2C-4829-8032-5D879F3445C6}" type="presParOf" srcId="{9B73D640-7410-4D59-BE89-0E0E4F319EA7}" destId="{1872ACDF-D473-4036-8BBD-1BE04E45F54E}" srcOrd="1" destOrd="0" presId="urn:microsoft.com/office/officeart/2005/8/layout/pyramid3"/>
    <dgm:cxn modelId="{75B65D71-FBCF-4300-80DB-812A30F98B08}" type="presParOf" srcId="{4A424F91-6203-4451-A79D-89E1B0917B15}" destId="{87A01FA0-4B3B-46FA-9866-EE03B35FED57}" srcOrd="3" destOrd="0" presId="urn:microsoft.com/office/officeart/2005/8/layout/pyramid3"/>
    <dgm:cxn modelId="{7E82A599-2BED-400D-8E43-2B3ABDD52790}" type="presParOf" srcId="{87A01FA0-4B3B-46FA-9866-EE03B35FED57}" destId="{40B76980-5086-4B85-8FB1-D1861B8CB701}" srcOrd="0" destOrd="0" presId="urn:microsoft.com/office/officeart/2005/8/layout/pyramid3"/>
    <dgm:cxn modelId="{96FA92E9-6220-4A9C-988F-E1F6FFD598AE}" type="presParOf" srcId="{87A01FA0-4B3B-46FA-9866-EE03B35FED57}" destId="{1C58AB9B-909C-4479-9ECF-356AD3994119}" srcOrd="1" destOrd="0" presId="urn:microsoft.com/office/officeart/2005/8/layout/pyramid3"/>
    <dgm:cxn modelId="{565B5DA1-1F50-4DFD-B405-C950A7BBDE74}" type="presParOf" srcId="{4A424F91-6203-4451-A79D-89E1B0917B15}" destId="{A52C9D79-F08C-4BDC-BD78-F6C1CA4F3B60}" srcOrd="4" destOrd="0" presId="urn:microsoft.com/office/officeart/2005/8/layout/pyramid3"/>
    <dgm:cxn modelId="{F298F6A4-D91E-4FD7-94D9-919EB44E0AB1}" type="presParOf" srcId="{A52C9D79-F08C-4BDC-BD78-F6C1CA4F3B60}" destId="{25EDDCD5-4AAD-4A53-BB7D-3F445B4CF32A}" srcOrd="0" destOrd="0" presId="urn:microsoft.com/office/officeart/2005/8/layout/pyramid3"/>
    <dgm:cxn modelId="{953FD035-BB14-4D7C-91D7-B7E98AC72C03}" type="presParOf" srcId="{A52C9D79-F08C-4BDC-BD78-F6C1CA4F3B60}" destId="{389ADEDD-AA7C-449A-9930-3D72104FE126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59C0E-56DB-4CC1-BDDE-59598A349BF0}">
      <dsp:nvSpPr>
        <dsp:cNvPr id="0" name=""/>
        <dsp:cNvSpPr/>
      </dsp:nvSpPr>
      <dsp:spPr>
        <a:xfrm rot="10800000">
          <a:off x="0" y="0"/>
          <a:ext cx="4954575" cy="1246417"/>
        </a:xfrm>
        <a:prstGeom prst="trapezoid">
          <a:avLst>
            <a:gd name="adj" fmla="val 39751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0" b="1" kern="1200" dirty="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F</a:t>
          </a:r>
        </a:p>
      </dsp:txBody>
      <dsp:txXfrm rot="-10800000">
        <a:off x="867050" y="0"/>
        <a:ext cx="3220473" cy="1246417"/>
      </dsp:txXfrm>
    </dsp:sp>
    <dsp:sp modelId="{C8D1530B-12E9-4821-8EEE-6BF62747ED18}">
      <dsp:nvSpPr>
        <dsp:cNvPr id="0" name=""/>
        <dsp:cNvSpPr/>
      </dsp:nvSpPr>
      <dsp:spPr>
        <a:xfrm rot="10800000">
          <a:off x="495457" y="1246417"/>
          <a:ext cx="3963660" cy="1246417"/>
        </a:xfrm>
        <a:prstGeom prst="trapezoid">
          <a:avLst>
            <a:gd name="adj" fmla="val 39751"/>
          </a:avLst>
        </a:prstGeom>
        <a:solidFill>
          <a:schemeClr val="accent6">
            <a:shade val="80000"/>
            <a:hueOff val="80320"/>
            <a:satOff val="-3227"/>
            <a:lumOff val="69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0" b="1" kern="120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1</a:t>
          </a:r>
          <a:endParaRPr lang="en-IE" sz="6000" b="1" kern="1200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sp:txBody>
      <dsp:txXfrm rot="-10800000">
        <a:off x="1189097" y="1246417"/>
        <a:ext cx="2576379" cy="1246417"/>
      </dsp:txXfrm>
    </dsp:sp>
    <dsp:sp modelId="{BBE5C78A-4DA7-4FD8-8018-F8796B23FEC6}">
      <dsp:nvSpPr>
        <dsp:cNvPr id="0" name=""/>
        <dsp:cNvSpPr/>
      </dsp:nvSpPr>
      <dsp:spPr>
        <a:xfrm rot="10800000">
          <a:off x="990915" y="2492835"/>
          <a:ext cx="2972745" cy="1246417"/>
        </a:xfrm>
        <a:prstGeom prst="trapezoid">
          <a:avLst>
            <a:gd name="adj" fmla="val 39751"/>
          </a:avLst>
        </a:prstGeom>
        <a:solidFill>
          <a:schemeClr val="accent6">
            <a:shade val="80000"/>
            <a:hueOff val="160640"/>
            <a:satOff val="-6455"/>
            <a:lumOff val="138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0" b="1" kern="120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2</a:t>
          </a:r>
          <a:endParaRPr lang="en-IE" sz="6000" b="1" kern="1200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sp:txBody>
      <dsp:txXfrm rot="-10800000">
        <a:off x="1511145" y="2492835"/>
        <a:ext cx="1932284" cy="1246417"/>
      </dsp:txXfrm>
    </dsp:sp>
    <dsp:sp modelId="{40B76980-5086-4B85-8FB1-D1861B8CB701}">
      <dsp:nvSpPr>
        <dsp:cNvPr id="0" name=""/>
        <dsp:cNvSpPr/>
      </dsp:nvSpPr>
      <dsp:spPr>
        <a:xfrm rot="10800000">
          <a:off x="1486372" y="3739252"/>
          <a:ext cx="1981830" cy="1246417"/>
        </a:xfrm>
        <a:prstGeom prst="trapezoid">
          <a:avLst>
            <a:gd name="adj" fmla="val 39751"/>
          </a:avLst>
        </a:prstGeom>
        <a:solidFill>
          <a:schemeClr val="accent6">
            <a:shade val="80000"/>
            <a:hueOff val="240960"/>
            <a:satOff val="-9682"/>
            <a:lumOff val="207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0" b="1" kern="1200" dirty="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3</a:t>
          </a:r>
        </a:p>
      </dsp:txBody>
      <dsp:txXfrm rot="-10800000">
        <a:off x="1833192" y="3739252"/>
        <a:ext cx="1288189" cy="1246417"/>
      </dsp:txXfrm>
    </dsp:sp>
    <dsp:sp modelId="{25EDDCD5-4AAD-4A53-BB7D-3F445B4CF32A}">
      <dsp:nvSpPr>
        <dsp:cNvPr id="0" name=""/>
        <dsp:cNvSpPr/>
      </dsp:nvSpPr>
      <dsp:spPr>
        <a:xfrm rot="10800000">
          <a:off x="1981830" y="4985670"/>
          <a:ext cx="990915" cy="1246417"/>
        </a:xfrm>
        <a:prstGeom prst="trapezoid">
          <a:avLst>
            <a:gd name="adj" fmla="val 50000"/>
          </a:avLst>
        </a:prstGeom>
        <a:solidFill>
          <a:schemeClr val="accent6">
            <a:shade val="80000"/>
            <a:hueOff val="321280"/>
            <a:satOff val="-12909"/>
            <a:lumOff val="27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6000" b="1" kern="1200">
              <a:effectLst>
                <a:glow rad="88900">
                  <a:schemeClr val="bg1">
                    <a:alpha val="90000"/>
                  </a:schemeClr>
                </a:glow>
              </a:effectLst>
            </a:rPr>
            <a:t>4</a:t>
          </a:r>
          <a:endParaRPr lang="en-IE" sz="6000" b="1" kern="1200" dirty="0">
            <a:effectLst>
              <a:glow rad="88900">
                <a:schemeClr val="bg1">
                  <a:alpha val="90000"/>
                </a:schemeClr>
              </a:glow>
            </a:effectLst>
          </a:endParaRPr>
        </a:p>
      </dsp:txBody>
      <dsp:txXfrm rot="-10800000">
        <a:off x="1981830" y="4985670"/>
        <a:ext cx="990915" cy="1246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E23C3-2AA0-46DE-A3AE-290EE70E7906}" type="datetimeFigureOut">
              <a:rPr lang="en-IE" smtClean="0"/>
              <a:t>02/05/2025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AE64C-F001-43B9-9FAA-FB5A1514FAC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764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059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2125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/>
              <a:t>NOTE: Road safety ranking is one criteria when selecting preferred option.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/>
              <a:t>Important that reasoning behind conclusions of Part 1 is made clear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dirty="0"/>
              <a:t>so that it is given due weight in the selection process.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6178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31153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600" b="1" u="sng" dirty="0"/>
              <a:t>Examples of Major Dev:</a:t>
            </a:r>
          </a:p>
          <a:p>
            <a:r>
              <a:rPr lang="en-IE" sz="1600" b="1" dirty="0"/>
              <a:t>100 trips </a:t>
            </a:r>
            <a:r>
              <a:rPr lang="en-IE" dirty="0"/>
              <a:t>in/out combined in peak hrs</a:t>
            </a:r>
          </a:p>
          <a:p>
            <a:r>
              <a:rPr lang="en-IE" sz="1600" b="1" dirty="0"/>
              <a:t>1,000m</a:t>
            </a:r>
            <a:r>
              <a:rPr lang="en-IE" sz="1600" b="1" baseline="30000" dirty="0"/>
              <a:t>2</a:t>
            </a:r>
            <a:r>
              <a:rPr lang="en-IE" sz="1600" dirty="0"/>
              <a:t> </a:t>
            </a:r>
            <a:r>
              <a:rPr lang="en-IE" dirty="0"/>
              <a:t>retail floor area</a:t>
            </a:r>
          </a:p>
          <a:p>
            <a:r>
              <a:rPr lang="en-IE" sz="1600" b="1" dirty="0"/>
              <a:t>5,000m</a:t>
            </a:r>
            <a:r>
              <a:rPr lang="en-IE" sz="1600" b="1" baseline="30000" dirty="0"/>
              <a:t>2</a:t>
            </a:r>
            <a:r>
              <a:rPr lang="en-IE" sz="1600" dirty="0"/>
              <a:t> </a:t>
            </a:r>
            <a:r>
              <a:rPr lang="en-IE" dirty="0"/>
              <a:t>industrial floor area</a:t>
            </a:r>
          </a:p>
          <a:p>
            <a:r>
              <a:rPr lang="en-IE" sz="1600" b="1" dirty="0"/>
              <a:t>50 dwellings</a:t>
            </a:r>
            <a:r>
              <a:rPr lang="en-IE" sz="1600" dirty="0"/>
              <a:t> </a:t>
            </a:r>
            <a:r>
              <a:rPr lang="en-IE" dirty="0"/>
              <a:t>urban Pop &lt; 30,000</a:t>
            </a:r>
          </a:p>
          <a:p>
            <a:r>
              <a:rPr lang="en-IE" sz="1600" b="1" dirty="0"/>
              <a:t>100 dwellings</a:t>
            </a:r>
            <a:r>
              <a:rPr lang="en-IE" sz="1600" dirty="0"/>
              <a:t> </a:t>
            </a:r>
            <a:r>
              <a:rPr lang="en-IE" dirty="0"/>
              <a:t>urban Pop &gt; 30,000 </a:t>
            </a:r>
            <a:endParaRPr lang="en-IE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n-US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5441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RSRR (high level) needed for a qualitative assessment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before you've narrowed down your options</a:t>
            </a: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1543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DO NOTHING and DO MIN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NIFTI and TAFF effectively force this anyway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Rarely will you have a scheme where DO NOTHING and DO MIN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are not options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738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804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b="1" dirty="0">
                <a:highlight>
                  <a:srgbClr val="FFFF00"/>
                </a:highlight>
              </a:rPr>
              <a:t>Part 1</a:t>
            </a:r>
          </a:p>
          <a:p>
            <a:r>
              <a:rPr lang="en-GB" sz="1200" b="1" dirty="0"/>
              <a:t>Examine each option</a:t>
            </a:r>
          </a:p>
          <a:p>
            <a:r>
              <a:rPr lang="en-GB" sz="1200" b="1" dirty="0"/>
              <a:t>Clarify extent - </a:t>
            </a:r>
            <a:r>
              <a:rPr lang="en-GB" sz="1200" dirty="0"/>
              <a:t>e.g. section of network outside the scheme may have to be included. Re-routing of trips onto existing links/junctions that affect safety.</a:t>
            </a:r>
          </a:p>
          <a:p>
            <a:r>
              <a:rPr lang="en-GB" sz="1200" b="1" dirty="0"/>
              <a:t>Examine RSRR - </a:t>
            </a:r>
            <a:r>
              <a:rPr lang="en-GB" sz="1200" dirty="0"/>
              <a:t>establish collision history, note patterns and any HCLs (e.g. stretches, single sites / junctions, conflict points)</a:t>
            </a:r>
          </a:p>
          <a:p>
            <a:r>
              <a:rPr lang="en-GB" sz="1200" b="1" dirty="0"/>
              <a:t>Visit site </a:t>
            </a:r>
            <a:r>
              <a:rPr lang="en-GB" sz="1200" dirty="0"/>
              <a:t>- visually establish each proposed option/alignment in the surrounding topography, identify existing patterns of use</a:t>
            </a:r>
          </a:p>
          <a:p>
            <a:r>
              <a:rPr lang="en-GB" sz="1200" b="1" dirty="0"/>
              <a:t>Examine traffic flows Ex &amp; Prop </a:t>
            </a:r>
            <a:r>
              <a:rPr lang="en-GB" sz="1200" dirty="0"/>
              <a:t>(</a:t>
            </a:r>
            <a:r>
              <a:rPr lang="en-GB" sz="1200" dirty="0" err="1"/>
              <a:t>incl</a:t>
            </a:r>
            <a:r>
              <a:rPr lang="en-GB" sz="1200" dirty="0"/>
              <a:t> peds, cyclists, public transport), establish peak times (e.g. schools, sports grounds, weekly markets)</a:t>
            </a:r>
          </a:p>
          <a:p>
            <a:r>
              <a:rPr lang="en-GB" sz="1200" b="1" dirty="0"/>
              <a:t>Consider All Road Users - patterns of use </a:t>
            </a:r>
            <a:r>
              <a:rPr lang="en-GB" sz="1200" dirty="0"/>
              <a:t>(VRUs more affected than other traffic) </a:t>
            </a:r>
          </a:p>
          <a:p>
            <a:r>
              <a:rPr lang="en-GB" sz="1200" b="1" dirty="0"/>
              <a:t>Consider effects seasonal / climatic </a:t>
            </a:r>
            <a:r>
              <a:rPr lang="en-GB" sz="1200" dirty="0"/>
              <a:t>(e.g. likelihood of flooding, foggy conditions, cross wind)</a:t>
            </a:r>
          </a:p>
          <a:p>
            <a:r>
              <a:rPr lang="en-GB" sz="1200" b="1" dirty="0"/>
              <a:t>Identify potential safety problems </a:t>
            </a:r>
            <a:r>
              <a:rPr lang="en-GB" sz="1200" dirty="0"/>
              <a:t>for each option (some problems will affect multiple options).  For the do nothing (or do minimum) use the latest RSI Report</a:t>
            </a:r>
          </a:p>
          <a:p>
            <a:r>
              <a:rPr lang="en-GB" sz="1200" b="1" dirty="0"/>
              <a:t>AT discusses</a:t>
            </a:r>
            <a:r>
              <a:rPr lang="en-GB" sz="1200" dirty="0"/>
              <a:t>, produce a ranking based on the amount of problems and the level of risk.  </a:t>
            </a:r>
          </a:p>
          <a:p>
            <a:endParaRPr lang="en-GB" sz="1200" i="1" dirty="0"/>
          </a:p>
          <a:p>
            <a:r>
              <a:rPr lang="en-GB" sz="1200" i="1" dirty="0"/>
              <a:t>NOTE: Road safety ranking is only one criteria when selecting preferred option. Important that reasoning behind conclusions of Part 1 is made clear, so that it is given due weight in the selection process.  </a:t>
            </a:r>
          </a:p>
          <a:p>
            <a:endParaRPr lang="en-GB" sz="1200" dirty="0"/>
          </a:p>
          <a:p>
            <a:pPr marL="0" indent="0">
              <a:buNone/>
            </a:pPr>
            <a:r>
              <a:rPr lang="en-GB" sz="1200" b="1" dirty="0">
                <a:highlight>
                  <a:srgbClr val="FFFF00"/>
                </a:highlight>
              </a:rPr>
              <a:t>Part 2</a:t>
            </a:r>
          </a:p>
          <a:p>
            <a:r>
              <a:rPr lang="en-GB" sz="1200" b="1" dirty="0"/>
              <a:t>Design Stage Audit </a:t>
            </a:r>
            <a:r>
              <a:rPr lang="en-GB" sz="1200" dirty="0"/>
              <a:t>(problems and recommendations)</a:t>
            </a:r>
          </a:p>
          <a:p>
            <a:endParaRPr lang="en-IE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7105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6707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3293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45094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12441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5645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5425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3644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6848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RSRR = High level qualitative and quantitative assessment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0532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Data collection element, collision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9780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30299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'sample Stage F’ in Guidelines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it is in the pipeline</a:t>
            </a:r>
          </a:p>
          <a:p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TII : there will be a lag</a:t>
            </a: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between RSRR coming in and need incorporated into PMGs / PAGs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9AE64C-F001-43B9-9FAA-FB5A1514FAC4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9564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711E4A5A-89D8-3EC5-DDDE-B98759EFD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200" y="0"/>
            <a:ext cx="7437161" cy="10287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C8C029-F51A-4231-2D24-9891DF3C41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009900"/>
            <a:ext cx="13716000" cy="2362200"/>
          </a:xfrm>
        </p:spPr>
        <p:txBody>
          <a:bodyPr anchor="b"/>
          <a:lstStyle>
            <a:lvl1pPr algn="l">
              <a:defRPr sz="6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40BFA3-B75E-5E32-784C-A5C25881C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510212"/>
            <a:ext cx="13716000" cy="248285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2C7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DAC96A56-E56C-E542-1538-0220531987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457200" y="342900"/>
            <a:ext cx="3115859" cy="208359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C00C4D58-500E-FBAA-79BC-95AA083E45C4}"/>
              </a:ext>
            </a:extLst>
          </p:cNvPr>
          <p:cNvGrpSpPr/>
          <p:nvPr userDrawn="1"/>
        </p:nvGrpSpPr>
        <p:grpSpPr>
          <a:xfrm>
            <a:off x="0" y="9819000"/>
            <a:ext cx="18288000" cy="468000"/>
            <a:chOff x="0" y="9819000"/>
            <a:chExt cx="18288000" cy="468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58DAED6-6103-E134-44B9-CCB3158711E2}"/>
                </a:ext>
              </a:extLst>
            </p:cNvPr>
            <p:cNvGrpSpPr/>
            <p:nvPr userDrawn="1"/>
          </p:nvGrpSpPr>
          <p:grpSpPr>
            <a:xfrm>
              <a:off x="0" y="9819000"/>
              <a:ext cx="10836000" cy="468000"/>
              <a:chOff x="0" y="9819000"/>
              <a:chExt cx="10836000" cy="4680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02CD230-E799-625E-53BE-1687A36CB58F}"/>
                  </a:ext>
                </a:extLst>
              </p:cNvPr>
              <p:cNvSpPr/>
              <p:nvPr userDrawn="1"/>
            </p:nvSpPr>
            <p:spPr>
              <a:xfrm>
                <a:off x="0" y="9819000"/>
                <a:ext cx="3402000" cy="468000"/>
              </a:xfrm>
              <a:prstGeom prst="rect">
                <a:avLst/>
              </a:prstGeom>
              <a:solidFill>
                <a:srgbClr val="00AF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764228B-0486-D071-7F24-A8AB8D97CDB4}"/>
                  </a:ext>
                </a:extLst>
              </p:cNvPr>
              <p:cNvSpPr/>
              <p:nvPr userDrawn="1"/>
            </p:nvSpPr>
            <p:spPr>
              <a:xfrm>
                <a:off x="3717400" y="9819000"/>
                <a:ext cx="3402000" cy="468000"/>
              </a:xfrm>
              <a:prstGeom prst="rect">
                <a:avLst/>
              </a:prstGeom>
              <a:solidFill>
                <a:srgbClr val="742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03DA0DD-856A-EF7E-FE40-59BF84744CDB}"/>
                  </a:ext>
                </a:extLst>
              </p:cNvPr>
              <p:cNvSpPr/>
              <p:nvPr userDrawn="1"/>
            </p:nvSpPr>
            <p:spPr>
              <a:xfrm>
                <a:off x="7434000" y="9819000"/>
                <a:ext cx="3402000" cy="468000"/>
              </a:xfrm>
              <a:prstGeom prst="rect">
                <a:avLst/>
              </a:prstGeom>
              <a:solidFill>
                <a:srgbClr val="72C7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D595F8-6F12-99B6-A22D-BBEC8AD20972}"/>
                </a:ext>
              </a:extLst>
            </p:cNvPr>
            <p:cNvSpPr/>
            <p:nvPr userDrawn="1"/>
          </p:nvSpPr>
          <p:spPr>
            <a:xfrm>
              <a:off x="11150600" y="9819000"/>
              <a:ext cx="3402000" cy="468000"/>
            </a:xfrm>
            <a:prstGeom prst="rect">
              <a:avLst/>
            </a:prstGeom>
            <a:solidFill>
              <a:srgbClr val="1A2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3B8C666-6576-54F6-0F90-07DAFC76584D}"/>
                </a:ext>
              </a:extLst>
            </p:cNvPr>
            <p:cNvSpPr/>
            <p:nvPr userDrawn="1"/>
          </p:nvSpPr>
          <p:spPr>
            <a:xfrm>
              <a:off x="14868000" y="9819000"/>
              <a:ext cx="3420000" cy="468000"/>
            </a:xfrm>
            <a:prstGeom prst="rect">
              <a:avLst/>
            </a:prstGeom>
            <a:solidFill>
              <a:srgbClr val="FCB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49754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09144-194F-29D6-C823-ECDA49604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3400" y="2738438"/>
            <a:ext cx="16497300" cy="6527800"/>
          </a:xfrm>
        </p:spPr>
        <p:txBody>
          <a:bodyPr vert="eaVert"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B8EA6BB9-4510-8DCD-30CB-B72227B22F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E0CD158-A4DF-31C8-4C29-05DA490F7D0B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F2C00B3-4CD6-52FE-463A-72E44216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2056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0CDFDA-18B6-446F-10F2-6BB1FE0E5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6486924" y="1943100"/>
            <a:ext cx="1016000" cy="7696200"/>
          </a:xfrm>
        </p:spPr>
        <p:txBody>
          <a:bodyPr vert="eaVert"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AAF635-7E0F-9C6F-BB57-1DB562401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342900"/>
            <a:ext cx="14820900" cy="9296400"/>
          </a:xfrm>
        </p:spPr>
        <p:txBody>
          <a:bodyPr vert="eaVert"/>
          <a:lstStyle>
            <a:lvl1pPr>
              <a:defRPr>
                <a:solidFill>
                  <a:srgbClr val="1A206E"/>
                </a:solidFill>
              </a:defRPr>
            </a:lvl1pPr>
            <a:lvl2pPr>
              <a:defRPr>
                <a:solidFill>
                  <a:srgbClr val="1A206E"/>
                </a:solidFill>
              </a:defRPr>
            </a:lvl2pPr>
            <a:lvl3pPr>
              <a:defRPr>
                <a:solidFill>
                  <a:srgbClr val="1A206E"/>
                </a:solidFill>
              </a:defRPr>
            </a:lvl3pPr>
            <a:lvl4pPr>
              <a:defRPr>
                <a:solidFill>
                  <a:srgbClr val="1A206E"/>
                </a:solidFill>
              </a:defRPr>
            </a:lvl4pPr>
            <a:lvl5pPr>
              <a:defRPr>
                <a:solidFill>
                  <a:srgbClr val="1A206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AE6573F4-6B2C-ED1D-D3CA-9B9E978798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 rot="5400000"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7233A2F-BACC-4127-2F9D-D15078844508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152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41AB-D6DF-FD7F-8A25-5A1E662E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70C0A-B3A6-9655-DFEA-126D9D1B1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21668"/>
            <a:ext cx="17297400" cy="7489032"/>
          </a:xfrm>
        </p:spPr>
        <p:txBody>
          <a:bodyPr/>
          <a:lstStyle>
            <a:lvl1pPr>
              <a:defRPr>
                <a:solidFill>
                  <a:srgbClr val="1A206E"/>
                </a:solidFill>
              </a:defRPr>
            </a:lvl1pPr>
            <a:lvl2pPr>
              <a:defRPr>
                <a:solidFill>
                  <a:srgbClr val="1A206E"/>
                </a:solidFill>
              </a:defRPr>
            </a:lvl2pPr>
            <a:lvl3pPr>
              <a:defRPr>
                <a:solidFill>
                  <a:srgbClr val="1A206E"/>
                </a:solidFill>
              </a:defRPr>
            </a:lvl3pPr>
            <a:lvl4pPr>
              <a:defRPr>
                <a:solidFill>
                  <a:srgbClr val="1A206E"/>
                </a:solidFill>
              </a:defRPr>
            </a:lvl4pPr>
            <a:lvl5pPr>
              <a:defRPr>
                <a:solidFill>
                  <a:srgbClr val="1A206E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7C4FE8BD-15D6-E1E8-6174-78FEE8F9E1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AF35441-9553-9663-7D4A-68DC8106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7739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77EB-6A5B-36D1-9EEF-35260A66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</p:spPr>
        <p:txBody>
          <a:bodyPr anchor="b"/>
          <a:lstStyle>
            <a:lvl1pPr>
              <a:defRPr sz="6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DDC44-5757-6B41-EB85-B2CECEC1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</p:spPr>
        <p:txBody>
          <a:bodyPr/>
          <a:lstStyle>
            <a:lvl1pPr marL="0" indent="0">
              <a:buNone/>
              <a:defRPr sz="2400">
                <a:solidFill>
                  <a:srgbClr val="72C7E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2B513B24-A208-5640-2037-741F2C0A2E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4899FCC-CA17-F9C8-4DA1-DBB7BBCD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9395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D3DEA-CF87-5509-E927-4BCEE5451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738438"/>
            <a:ext cx="7810500" cy="6527800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921C7-773A-A39C-7918-E9C0CF1EE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0" y="2738438"/>
            <a:ext cx="7810500" cy="6527800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3157EC70-2761-15A3-3A0B-8F421838D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028002-BC61-DF2A-EBF0-954CD77D91EB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9A5B66F-C4A3-1310-41E0-F0B9FBE9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826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82251-DA7C-81B7-8811-2AB1BD67B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8C38A-3A13-CFFC-7889-DEE0F79CB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A2709-4539-5C44-2131-6C9AC6B1D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17F430-3A35-D894-1F39-0A349B493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</p:spPr>
        <p:txBody>
          <a:bodyPr/>
          <a:lstStyle>
            <a:lvl1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51F83B44-278D-43E0-2666-FCA9090118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9A825F-F099-9BDE-37DA-AE067105A677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44B47FA-230A-01CB-D9DF-62663311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567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E9A726D-1855-F3D4-9A2A-88C6835A57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0003443-FE8E-6F6F-D463-2123C5ABF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5316200" cy="9906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598164-C399-7238-D615-EEFBDE557207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4119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8DC9981-2EC7-C952-AF66-E73CE7D93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CD0BC-DB39-2B36-60F6-C04ED029193C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5247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2C752-81B8-5E69-F60A-97EF69EA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31433-D992-7651-161B-D5AB022DB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943100"/>
            <a:ext cx="9258300" cy="6848475"/>
          </a:xfrm>
        </p:spPr>
        <p:txBody>
          <a:bodyPr/>
          <a:lstStyle>
            <a:lvl1pPr>
              <a:defRPr sz="32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86E0C-25BB-3249-0273-F64076D20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>
                <a:solidFill>
                  <a:srgbClr val="72C7E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3B0E5DE-6456-547E-423E-DF1809D8FA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86B30FB-19DB-7F7A-0BDA-1540B6777963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0657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242BB-33EA-33B8-D45D-19640D495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</p:spPr>
        <p:txBody>
          <a:bodyPr anchor="b"/>
          <a:lstStyle>
            <a:lvl1pPr>
              <a:defRPr sz="3200" b="1">
                <a:solidFill>
                  <a:srgbClr val="1A206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6AC25-5C09-D594-DE67-A94FF9964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</p:spPr>
        <p:txBody>
          <a:bodyPr/>
          <a:lstStyle>
            <a:lvl1pPr marL="0" indent="0">
              <a:buNone/>
              <a:defRPr sz="3200">
                <a:solidFill>
                  <a:srgbClr val="1A206E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1AB980-20E0-F305-BA33-E7B509000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</p:spPr>
        <p:txBody>
          <a:bodyPr/>
          <a:lstStyle>
            <a:lvl1pPr marL="0" indent="0">
              <a:buNone/>
              <a:defRPr sz="1600">
                <a:solidFill>
                  <a:srgbClr val="1A206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77CD430-17F4-43FB-65CA-B338A1A198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r="10995"/>
          <a:stretch/>
        </p:blipFill>
        <p:spPr>
          <a:xfrm>
            <a:off x="16235248" y="495301"/>
            <a:ext cx="1519352" cy="10160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B3FB86-92B5-C6CD-DC43-AC3F9150F58E}"/>
              </a:ext>
            </a:extLst>
          </p:cNvPr>
          <p:cNvSpPr txBox="1">
            <a:spLocks/>
          </p:cNvSpPr>
          <p:nvPr userDrawn="1"/>
        </p:nvSpPr>
        <p:spPr>
          <a:xfrm>
            <a:off x="17754600" y="9897267"/>
            <a:ext cx="495300" cy="3516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600" kern="1200">
                <a:solidFill>
                  <a:srgbClr val="1A206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743CA8-965D-46F9-9686-5E5EB043CFDD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0263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368F48-345F-41B4-DE6B-3B8B72CAF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12138-6D8C-1297-BD9B-97FFE3F76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B959803-25CD-1B6B-EA75-F30A0E885B67}"/>
              </a:ext>
            </a:extLst>
          </p:cNvPr>
          <p:cNvGrpSpPr/>
          <p:nvPr userDrawn="1"/>
        </p:nvGrpSpPr>
        <p:grpSpPr>
          <a:xfrm>
            <a:off x="0" y="9819000"/>
            <a:ext cx="18288000" cy="468000"/>
            <a:chOff x="0" y="9819000"/>
            <a:chExt cx="18288000" cy="46800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F035097-2C65-A3DD-31BE-3750D089637F}"/>
                </a:ext>
              </a:extLst>
            </p:cNvPr>
            <p:cNvGrpSpPr/>
            <p:nvPr userDrawn="1"/>
          </p:nvGrpSpPr>
          <p:grpSpPr>
            <a:xfrm>
              <a:off x="0" y="9819000"/>
              <a:ext cx="10836000" cy="468000"/>
              <a:chOff x="0" y="9819000"/>
              <a:chExt cx="10836000" cy="468000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7A9113E-0D47-A853-FD6D-27B50C66449D}"/>
                  </a:ext>
                </a:extLst>
              </p:cNvPr>
              <p:cNvSpPr/>
              <p:nvPr userDrawn="1"/>
            </p:nvSpPr>
            <p:spPr>
              <a:xfrm>
                <a:off x="0" y="9819000"/>
                <a:ext cx="3402000" cy="468000"/>
              </a:xfrm>
              <a:prstGeom prst="rect">
                <a:avLst/>
              </a:prstGeom>
              <a:solidFill>
                <a:srgbClr val="00AF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C2B36EE8-0EB0-5DFB-3E17-7306BB9A9F4A}"/>
                  </a:ext>
                </a:extLst>
              </p:cNvPr>
              <p:cNvSpPr/>
              <p:nvPr userDrawn="1"/>
            </p:nvSpPr>
            <p:spPr>
              <a:xfrm>
                <a:off x="3717400" y="9819000"/>
                <a:ext cx="3402000" cy="468000"/>
              </a:xfrm>
              <a:prstGeom prst="rect">
                <a:avLst/>
              </a:prstGeom>
              <a:solidFill>
                <a:srgbClr val="742F8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BF51A9F1-5DFB-C7CC-C01E-B1F813637F1C}"/>
                  </a:ext>
                </a:extLst>
              </p:cNvPr>
              <p:cNvSpPr/>
              <p:nvPr userDrawn="1"/>
            </p:nvSpPr>
            <p:spPr>
              <a:xfrm>
                <a:off x="7434000" y="9819000"/>
                <a:ext cx="3402000" cy="468000"/>
              </a:xfrm>
              <a:prstGeom prst="rect">
                <a:avLst/>
              </a:prstGeom>
              <a:solidFill>
                <a:srgbClr val="72C7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13F09A1-2B43-B971-A880-8E139D068527}"/>
                </a:ext>
              </a:extLst>
            </p:cNvPr>
            <p:cNvSpPr/>
            <p:nvPr userDrawn="1"/>
          </p:nvSpPr>
          <p:spPr>
            <a:xfrm>
              <a:off x="11150600" y="9819000"/>
              <a:ext cx="3402000" cy="468000"/>
            </a:xfrm>
            <a:prstGeom prst="rect">
              <a:avLst/>
            </a:prstGeom>
            <a:solidFill>
              <a:srgbClr val="1A2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2AFF09-3136-CA7E-2C0C-71601F845AF3}"/>
                </a:ext>
              </a:extLst>
            </p:cNvPr>
            <p:cNvSpPr/>
            <p:nvPr userDrawn="1"/>
          </p:nvSpPr>
          <p:spPr>
            <a:xfrm>
              <a:off x="14868000" y="9819000"/>
              <a:ext cx="3420000" cy="468000"/>
            </a:xfrm>
            <a:prstGeom prst="rect">
              <a:avLst/>
            </a:prstGeom>
            <a:solidFill>
              <a:srgbClr val="FCB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  <p:extLst>
      <p:ext uri="{BB962C8B-B14F-4D97-AF65-F5344CB8AC3E}">
        <p14:creationId xmlns:p14="http://schemas.microsoft.com/office/powerpoint/2010/main" val="114282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4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16.png"/><Relationship Id="rId18" Type="http://schemas.openxmlformats.org/officeDocument/2006/relationships/image" Target="../media/image39.svg"/><Relationship Id="rId26" Type="http://schemas.openxmlformats.org/officeDocument/2006/relationships/image" Target="../media/image47.svg"/><Relationship Id="rId3" Type="http://schemas.openxmlformats.org/officeDocument/2006/relationships/image" Target="../media/image26.png"/><Relationship Id="rId21" Type="http://schemas.openxmlformats.org/officeDocument/2006/relationships/image" Target="../media/image42.png"/><Relationship Id="rId7" Type="http://schemas.openxmlformats.org/officeDocument/2006/relationships/image" Target="../media/image30.png"/><Relationship Id="rId12" Type="http://schemas.openxmlformats.org/officeDocument/2006/relationships/image" Target="../media/image35.svg"/><Relationship Id="rId17" Type="http://schemas.openxmlformats.org/officeDocument/2006/relationships/image" Target="../media/image38.png"/><Relationship Id="rId25" Type="http://schemas.openxmlformats.org/officeDocument/2006/relationships/image" Target="../media/image46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37.svg"/><Relationship Id="rId20" Type="http://schemas.openxmlformats.org/officeDocument/2006/relationships/image" Target="../media/image41.svg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svg"/><Relationship Id="rId11" Type="http://schemas.openxmlformats.org/officeDocument/2006/relationships/image" Target="../media/image34.png"/><Relationship Id="rId24" Type="http://schemas.openxmlformats.org/officeDocument/2006/relationships/image" Target="../media/image45.svg"/><Relationship Id="rId5" Type="http://schemas.openxmlformats.org/officeDocument/2006/relationships/image" Target="../media/image28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28" Type="http://schemas.openxmlformats.org/officeDocument/2006/relationships/image" Target="../media/image49.svg"/><Relationship Id="rId10" Type="http://schemas.openxmlformats.org/officeDocument/2006/relationships/image" Target="../media/image33.svg"/><Relationship Id="rId19" Type="http://schemas.openxmlformats.org/officeDocument/2006/relationships/image" Target="../media/image40.png"/><Relationship Id="rId4" Type="http://schemas.openxmlformats.org/officeDocument/2006/relationships/image" Target="../media/image27.svg"/><Relationship Id="rId9" Type="http://schemas.openxmlformats.org/officeDocument/2006/relationships/image" Target="../media/image32.png"/><Relationship Id="rId14" Type="http://schemas.openxmlformats.org/officeDocument/2006/relationships/image" Target="../media/image17.svg"/><Relationship Id="rId22" Type="http://schemas.openxmlformats.org/officeDocument/2006/relationships/image" Target="../media/image43.svg"/><Relationship Id="rId27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13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0C0345-5D22-2CF2-B560-9219949E59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Stage F Road Safety Audit Process </a:t>
            </a:r>
            <a:br>
              <a:rPr lang="en-IE" dirty="0"/>
            </a:br>
            <a:br>
              <a:rPr lang="en-IE" dirty="0"/>
            </a:br>
            <a:r>
              <a:rPr lang="en-IE" sz="4900" dirty="0"/>
              <a:t>TII Road Safety Seminar</a:t>
            </a:r>
            <a:endParaRPr lang="en-IE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3E5DC34-B76A-9861-513B-C26B2D4804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9</a:t>
            </a:r>
            <a:r>
              <a:rPr lang="en-IE" baseline="30000" dirty="0" err="1"/>
              <a:t>th</a:t>
            </a:r>
            <a:r>
              <a:rPr lang="en-IE" dirty="0"/>
              <a:t> April 2025, Athlone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r>
              <a:rPr lang="en-IE" dirty="0">
                <a:solidFill>
                  <a:srgbClr val="1A206E"/>
                </a:solidFill>
              </a:rPr>
              <a:t>Rowan O’Callaghan, RPS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74AD7E-F29D-612A-2870-AF8A175C31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3800" y="7637944"/>
            <a:ext cx="2633663" cy="2061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9420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295650"/>
            <a:ext cx="13792200" cy="3695700"/>
          </a:xfrm>
        </p:spPr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3. The Stage F RSA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84AB1907-BDD7-3D17-3242-7368102DAF88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0D1247F-251C-800B-D704-D1C813980BA5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D173DF1-3899-5671-EBAD-269BDCC7D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056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– 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7492" y="2301240"/>
            <a:ext cx="10134600" cy="2514600"/>
          </a:xfrm>
        </p:spPr>
        <p:txBody>
          <a:bodyPr numCol="1">
            <a:normAutofit lnSpcReduction="10000"/>
          </a:bodyPr>
          <a:lstStyle/>
          <a:p>
            <a:pPr marL="0" indent="0">
              <a:buNone/>
            </a:pPr>
            <a:r>
              <a:rPr lang="en-GB" sz="4800" b="1" dirty="0">
                <a:solidFill>
                  <a:schemeClr val="bg1"/>
                </a:solidFill>
                <a:highlight>
                  <a:srgbClr val="1A206E"/>
                </a:highlight>
              </a:rPr>
              <a:t>PART 1</a:t>
            </a:r>
            <a:r>
              <a:rPr lang="en-GB" sz="4800" b="1" dirty="0"/>
              <a:t> &gt;&gt; </a:t>
            </a:r>
            <a:r>
              <a:rPr lang="en-GB" sz="4800" dirty="0"/>
              <a:t>To </a:t>
            </a:r>
            <a:r>
              <a:rPr lang="en-GB" sz="4800" b="1" dirty="0"/>
              <a:t>evaluate</a:t>
            </a:r>
            <a:r>
              <a:rPr lang="en-GB" sz="4800" dirty="0"/>
              <a:t> the impact on road safety of </a:t>
            </a:r>
            <a:r>
              <a:rPr lang="en-GB" sz="4800" u="sng" dirty="0"/>
              <a:t>each proposed option</a:t>
            </a:r>
            <a:r>
              <a:rPr lang="en-GB" sz="4800" dirty="0"/>
              <a:t> and to </a:t>
            </a:r>
            <a:r>
              <a:rPr lang="en-GB" sz="4800" b="1" dirty="0"/>
              <a:t>determine </a:t>
            </a:r>
            <a:r>
              <a:rPr lang="en-GB" sz="4800" dirty="0"/>
              <a:t>which would give the best road safety outcome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676F8B2-BF4B-1F9A-5DE5-AC40A72D9DA1}"/>
              </a:ext>
            </a:extLst>
          </p:cNvPr>
          <p:cNvSpPr txBox="1">
            <a:spLocks/>
          </p:cNvSpPr>
          <p:nvPr/>
        </p:nvSpPr>
        <p:spPr>
          <a:xfrm>
            <a:off x="3127490" y="6844285"/>
            <a:ext cx="9902709" cy="2514600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800" b="1" dirty="0">
                <a:solidFill>
                  <a:schemeClr val="bg1"/>
                </a:solidFill>
                <a:highlight>
                  <a:srgbClr val="1A206E"/>
                </a:highlight>
              </a:rPr>
              <a:t>PART 2</a:t>
            </a:r>
            <a:r>
              <a:rPr lang="en-GB" sz="4800" b="1" dirty="0">
                <a:solidFill>
                  <a:schemeClr val="bg1"/>
                </a:solidFill>
              </a:rPr>
              <a:t> </a:t>
            </a:r>
            <a:r>
              <a:rPr lang="en-GB" sz="4800" b="1" dirty="0"/>
              <a:t>&gt;&gt; </a:t>
            </a:r>
            <a:r>
              <a:rPr lang="en-GB" sz="4800" dirty="0"/>
              <a:t>To </a:t>
            </a:r>
            <a:r>
              <a:rPr lang="en-GB" sz="4800" b="1" dirty="0"/>
              <a:t>identify</a:t>
            </a:r>
            <a:r>
              <a:rPr lang="en-GB" sz="4800" dirty="0"/>
              <a:t> any road safety hazards associated with the </a:t>
            </a:r>
            <a:r>
              <a:rPr lang="en-GB" sz="4800" u="sng" dirty="0"/>
              <a:t>preferred option</a:t>
            </a:r>
            <a:r>
              <a:rPr lang="en-GB" sz="4800" dirty="0"/>
              <a:t>, </a:t>
            </a:r>
            <a:r>
              <a:rPr lang="en-GB" sz="4800" b="1" dirty="0"/>
              <a:t>highlight issues</a:t>
            </a:r>
            <a:r>
              <a:rPr lang="en-GB" sz="4800" dirty="0"/>
              <a:t> for design development 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08DC47-1AA4-5324-B6A3-405954F37AF7}"/>
              </a:ext>
            </a:extLst>
          </p:cNvPr>
          <p:cNvGrpSpPr/>
          <p:nvPr/>
        </p:nvGrpSpPr>
        <p:grpSpPr>
          <a:xfrm>
            <a:off x="-192573" y="2201227"/>
            <a:ext cx="2865120" cy="2865120"/>
            <a:chOff x="14980920" y="2301240"/>
            <a:chExt cx="2865120" cy="2865120"/>
          </a:xfrm>
        </p:grpSpPr>
        <p:pic>
          <p:nvPicPr>
            <p:cNvPr id="6" name="Graphic 5" descr="Priorities with solid fill">
              <a:extLst>
                <a:ext uri="{FF2B5EF4-FFF2-40B4-BE49-F238E27FC236}">
                  <a16:creationId xmlns:a16="http://schemas.microsoft.com/office/drawing/2014/main" id="{46F5ADF6-938E-B5BC-F145-7426A7AEE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980920" y="2301240"/>
              <a:ext cx="2865120" cy="286512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BF3F099-704A-AAFE-CCD8-9E65D39AD7B1}"/>
                </a:ext>
              </a:extLst>
            </p:cNvPr>
            <p:cNvSpPr/>
            <p:nvPr/>
          </p:nvSpPr>
          <p:spPr>
            <a:xfrm>
              <a:off x="16459200" y="2857500"/>
              <a:ext cx="864000" cy="3048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F9C3AA6-AB3A-9B2E-88D4-EAD76D57E4F9}"/>
                </a:ext>
              </a:extLst>
            </p:cNvPr>
            <p:cNvSpPr/>
            <p:nvPr/>
          </p:nvSpPr>
          <p:spPr>
            <a:xfrm>
              <a:off x="16413480" y="3649648"/>
              <a:ext cx="960120" cy="304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AFFFECE-F5D0-4AAD-0E1F-2FFEDB2AFD07}"/>
                </a:ext>
              </a:extLst>
            </p:cNvPr>
            <p:cNvSpPr/>
            <p:nvPr/>
          </p:nvSpPr>
          <p:spPr>
            <a:xfrm>
              <a:off x="16413480" y="4358308"/>
              <a:ext cx="96012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344F24A-C665-5BAC-76E1-9422828E9D40}"/>
              </a:ext>
            </a:extLst>
          </p:cNvPr>
          <p:cNvGrpSpPr/>
          <p:nvPr/>
        </p:nvGrpSpPr>
        <p:grpSpPr>
          <a:xfrm>
            <a:off x="288957" y="6813322"/>
            <a:ext cx="2857500" cy="2857500"/>
            <a:chOff x="15240000" y="5958508"/>
            <a:chExt cx="2857500" cy="285750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2FE3479-E3C9-21F7-5215-135DC4D076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1600" b="11600"/>
            <a:stretch/>
          </p:blipFill>
          <p:spPr>
            <a:xfrm>
              <a:off x="15879128" y="6514768"/>
              <a:ext cx="1033462" cy="962059"/>
            </a:xfrm>
            <a:prstGeom prst="rect">
              <a:avLst/>
            </a:prstGeom>
          </p:spPr>
        </p:pic>
        <p:pic>
          <p:nvPicPr>
            <p:cNvPr id="17" name="Graphic 16" descr="Magnifying glass with solid fill">
              <a:extLst>
                <a:ext uri="{FF2B5EF4-FFF2-40B4-BE49-F238E27FC236}">
                  <a16:creationId xmlns:a16="http://schemas.microsoft.com/office/drawing/2014/main" id="{5B8E7491-D1E9-9544-A2E6-EE7AE76C9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5240000" y="5958508"/>
              <a:ext cx="2857500" cy="2857500"/>
            </a:xfrm>
            <a:prstGeom prst="rect">
              <a:avLst/>
            </a:prstGeom>
          </p:spPr>
        </p:pic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FB1FA91-4D92-CA93-5F46-9540E4D7C90E}"/>
              </a:ext>
            </a:extLst>
          </p:cNvPr>
          <p:cNvSpPr/>
          <p:nvPr/>
        </p:nvSpPr>
        <p:spPr>
          <a:xfrm>
            <a:off x="3127491" y="4728044"/>
            <a:ext cx="2996915" cy="5032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Multiple Options</a:t>
            </a:r>
            <a:endParaRPr lang="en-GB" sz="2800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23470B8-059E-29EA-591F-285D5930AF73}"/>
              </a:ext>
            </a:extLst>
          </p:cNvPr>
          <p:cNvSpPr/>
          <p:nvPr/>
        </p:nvSpPr>
        <p:spPr>
          <a:xfrm>
            <a:off x="6387731" y="4728044"/>
            <a:ext cx="4212391" cy="5032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/>
              <a:t>Incl</a:t>
            </a:r>
            <a:r>
              <a:rPr lang="en-GB" sz="2800" b="1" dirty="0"/>
              <a:t> Do-Nothing </a:t>
            </a:r>
            <a:r>
              <a:rPr lang="en-GB" sz="2800" dirty="0"/>
              <a:t>&amp;</a:t>
            </a:r>
            <a:r>
              <a:rPr lang="en-GB" sz="2800" b="1" dirty="0"/>
              <a:t> Do-Min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4D0C40-883E-8A0A-88F0-131FAB03C371}"/>
              </a:ext>
            </a:extLst>
          </p:cNvPr>
          <p:cNvSpPr txBox="1"/>
          <p:nvPr/>
        </p:nvSpPr>
        <p:spPr>
          <a:xfrm>
            <a:off x="14970441" y="2356514"/>
            <a:ext cx="2865120" cy="255454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Feeds into </a:t>
            </a:r>
            <a:r>
              <a:rPr lang="en-GB" sz="4000" b="1" dirty="0"/>
              <a:t>option selection process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854E3D-C7C8-E5EA-7114-EE8AC66D37FD}"/>
              </a:ext>
            </a:extLst>
          </p:cNvPr>
          <p:cNvSpPr txBox="1"/>
          <p:nvPr/>
        </p:nvSpPr>
        <p:spPr>
          <a:xfrm>
            <a:off x="14970440" y="6500723"/>
            <a:ext cx="3058479" cy="3170099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Helps </a:t>
            </a:r>
            <a:r>
              <a:rPr lang="en-GB" sz="4000" b="1" dirty="0"/>
              <a:t>remove road safety problems </a:t>
            </a:r>
            <a:r>
              <a:rPr lang="en-GB" sz="4000" dirty="0"/>
              <a:t>prior to Prelim Design</a:t>
            </a:r>
            <a:endParaRPr lang="en-GB" sz="4000" b="1" dirty="0"/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534938A3-E73A-1388-3C17-2F103042B13C}"/>
              </a:ext>
            </a:extLst>
          </p:cNvPr>
          <p:cNvSpPr/>
          <p:nvPr/>
        </p:nvSpPr>
        <p:spPr>
          <a:xfrm>
            <a:off x="13522641" y="2818778"/>
            <a:ext cx="1219200" cy="16764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7572C32E-5E06-C38A-71DF-9BFC4361419D}"/>
              </a:ext>
            </a:extLst>
          </p:cNvPr>
          <p:cNvSpPr/>
          <p:nvPr/>
        </p:nvSpPr>
        <p:spPr>
          <a:xfrm>
            <a:off x="13522641" y="7263385"/>
            <a:ext cx="1219200" cy="16764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0B5324F2-8ECB-0162-3D02-ABC224142FC3}"/>
              </a:ext>
            </a:extLst>
          </p:cNvPr>
          <p:cNvSpPr/>
          <p:nvPr/>
        </p:nvSpPr>
        <p:spPr>
          <a:xfrm>
            <a:off x="10842957" y="4728044"/>
            <a:ext cx="3273309" cy="50325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Ranking of Options</a:t>
            </a:r>
          </a:p>
        </p:txBody>
      </p:sp>
    </p:spTree>
    <p:extLst>
      <p:ext uri="{BB962C8B-B14F-4D97-AF65-F5344CB8AC3E}">
        <p14:creationId xmlns:p14="http://schemas.microsoft.com/office/powerpoint/2010/main" val="138870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- Influence on road safety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374DBE4-B9AF-087F-4CC4-DB95ECD30BE1}"/>
              </a:ext>
            </a:extLst>
          </p:cNvPr>
          <p:cNvSpPr/>
          <p:nvPr/>
        </p:nvSpPr>
        <p:spPr>
          <a:xfrm>
            <a:off x="1968516" y="3231392"/>
            <a:ext cx="8511845" cy="975893"/>
          </a:xfrm>
          <a:prstGeom prst="roundRect">
            <a:avLst>
              <a:gd name="adj" fmla="val 5758"/>
            </a:avLst>
          </a:prstGeom>
          <a:solidFill>
            <a:srgbClr val="FFFF00"/>
          </a:solidFill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A844BC-984C-E7CD-8D15-4ADFF052A8DB}"/>
              </a:ext>
            </a:extLst>
          </p:cNvPr>
          <p:cNvSpPr txBox="1"/>
          <p:nvPr/>
        </p:nvSpPr>
        <p:spPr>
          <a:xfrm>
            <a:off x="2240555" y="3306338"/>
            <a:ext cx="86820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600"/>
              </a:spcAft>
            </a:pPr>
            <a:r>
              <a:rPr lang="en-IE" sz="4800" b="1" dirty="0">
                <a:solidFill>
                  <a:srgbClr val="1A206E"/>
                </a:solidFill>
              </a:rPr>
              <a:t>Stage F</a:t>
            </a:r>
            <a:r>
              <a:rPr lang="en-IE" sz="4800" dirty="0">
                <a:solidFill>
                  <a:srgbClr val="1A206E"/>
                </a:solidFill>
              </a:rPr>
              <a:t>		Options Selection</a:t>
            </a:r>
          </a:p>
          <a:p>
            <a:pPr>
              <a:spcAft>
                <a:spcPts val="3600"/>
              </a:spcAft>
            </a:pPr>
            <a:r>
              <a:rPr lang="en-IE" sz="4800" b="1" dirty="0">
                <a:solidFill>
                  <a:srgbClr val="1A206E"/>
                </a:solidFill>
              </a:rPr>
              <a:t>Stage 1</a:t>
            </a:r>
            <a:r>
              <a:rPr lang="en-IE" sz="4800" dirty="0">
                <a:solidFill>
                  <a:srgbClr val="1A206E"/>
                </a:solidFill>
              </a:rPr>
              <a:t>	Preliminary Design</a:t>
            </a:r>
          </a:p>
          <a:p>
            <a:pPr>
              <a:spcAft>
                <a:spcPts val="3600"/>
              </a:spcAft>
            </a:pPr>
            <a:r>
              <a:rPr lang="en-IE" sz="4800" b="1" dirty="0">
                <a:solidFill>
                  <a:srgbClr val="1A206E"/>
                </a:solidFill>
              </a:rPr>
              <a:t>Stage 2</a:t>
            </a:r>
            <a:r>
              <a:rPr lang="en-IE" sz="4800" dirty="0">
                <a:solidFill>
                  <a:srgbClr val="1A206E"/>
                </a:solidFill>
              </a:rPr>
              <a:t>	Detailed Design</a:t>
            </a:r>
          </a:p>
          <a:p>
            <a:pPr>
              <a:spcAft>
                <a:spcPts val="3600"/>
              </a:spcAft>
            </a:pPr>
            <a:r>
              <a:rPr lang="en-IE" sz="4800" b="1" dirty="0">
                <a:solidFill>
                  <a:srgbClr val="1A206E"/>
                </a:solidFill>
              </a:rPr>
              <a:t>Stage 3</a:t>
            </a:r>
            <a:r>
              <a:rPr lang="en-IE" sz="4800" dirty="0">
                <a:solidFill>
                  <a:srgbClr val="1A206E"/>
                </a:solidFill>
              </a:rPr>
              <a:t>	Construction</a:t>
            </a:r>
          </a:p>
          <a:p>
            <a:pPr>
              <a:spcAft>
                <a:spcPts val="3600"/>
              </a:spcAft>
            </a:pPr>
            <a:r>
              <a:rPr lang="en-IE" sz="4800" b="1" dirty="0">
                <a:solidFill>
                  <a:srgbClr val="1A206E"/>
                </a:solidFill>
              </a:rPr>
              <a:t>Stage 4</a:t>
            </a:r>
            <a:r>
              <a:rPr lang="en-IE" sz="4800" dirty="0">
                <a:solidFill>
                  <a:srgbClr val="1A206E"/>
                </a:solidFill>
              </a:rPr>
              <a:t>	Early Operation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8CC325-A2D1-4E96-CA8C-AB9F965951F5}"/>
              </a:ext>
            </a:extLst>
          </p:cNvPr>
          <p:cNvSpPr txBox="1"/>
          <p:nvPr/>
        </p:nvSpPr>
        <p:spPr>
          <a:xfrm>
            <a:off x="11364908" y="1790700"/>
            <a:ext cx="4942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>
                <a:solidFill>
                  <a:schemeClr val="accent6">
                    <a:lumMod val="75000"/>
                  </a:schemeClr>
                </a:solidFill>
              </a:rPr>
              <a:t>Ability of RSA Stage to influence Road Safety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C7A0DF7A-A0DB-C2CC-FC5C-FF9C2CEAAB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4852700"/>
              </p:ext>
            </p:extLst>
          </p:nvPr>
        </p:nvGraphicFramePr>
        <p:xfrm>
          <a:off x="11364909" y="3137331"/>
          <a:ext cx="4954575" cy="623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487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Graphic spid="11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3369BF0-2D33-BB15-B869-DDF3F3CFE3DF}"/>
              </a:ext>
            </a:extLst>
          </p:cNvPr>
          <p:cNvSpPr/>
          <p:nvPr/>
        </p:nvSpPr>
        <p:spPr>
          <a:xfrm>
            <a:off x="2632515" y="1943099"/>
            <a:ext cx="4267344" cy="734060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00" tIns="1468121" rIns="342901" bIns="1468120" numCol="1" spcCol="1270" anchor="ctr" anchorCtr="0">
            <a:noAutofit/>
          </a:bodyPr>
          <a:lstStyle/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5400" b="1" kern="1200" dirty="0"/>
          </a:p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5400" b="1" kern="1200" dirty="0"/>
              <a:t>Road Schemes</a:t>
            </a:r>
          </a:p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000" kern="1200" dirty="0"/>
          </a:p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400" kern="1200" dirty="0"/>
              <a:t>with multiple route / junction options</a:t>
            </a:r>
          </a:p>
          <a:p>
            <a:pPr marL="0" lvl="0" indent="0" algn="l" defTabSz="2578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400" kern="12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5D1944-D481-D92D-5133-05B943524423}"/>
              </a:ext>
            </a:extLst>
          </p:cNvPr>
          <p:cNvSpPr/>
          <p:nvPr/>
        </p:nvSpPr>
        <p:spPr>
          <a:xfrm>
            <a:off x="7008774" y="1943099"/>
            <a:ext cx="4264584" cy="73406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900" tIns="1468120" rIns="342900" bIns="1468120" numCol="1" spcCol="1270" anchor="ctr" anchorCtr="0">
            <a:noAutofit/>
          </a:bodyPr>
          <a:lstStyle/>
          <a:p>
            <a:pPr marL="0" lvl="0" indent="0" algn="l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5400" b="1" kern="1200" dirty="0"/>
              <a:t>Active Travel Schemes</a:t>
            </a:r>
          </a:p>
          <a:p>
            <a:pPr marL="0" lvl="0" indent="0" algn="l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400" kern="1200" dirty="0"/>
              <a:t>with multiple route / junction options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232CDF-5777-714D-B6D0-3AE60115825B}"/>
              </a:ext>
            </a:extLst>
          </p:cNvPr>
          <p:cNvSpPr/>
          <p:nvPr/>
        </p:nvSpPr>
        <p:spPr>
          <a:xfrm>
            <a:off x="11382275" y="1943099"/>
            <a:ext cx="4273210" cy="73406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2100" tIns="1468120" rIns="292100" bIns="1468120" numCol="1" spcCol="1270" anchor="ctr" anchorCtr="0">
            <a:noAutofit/>
          </a:bodyPr>
          <a:lstStyle/>
          <a:p>
            <a:pPr marL="0" lvl="0" indent="0" algn="l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600" b="1" kern="1200" dirty="0"/>
          </a:p>
          <a:p>
            <a:pPr marL="0" lvl="0" indent="0" algn="l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600" b="1" kern="1200" dirty="0"/>
              <a:t>Developments</a:t>
            </a:r>
          </a:p>
          <a:p>
            <a:pPr marL="0" lvl="0" indent="0" algn="l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4000" kern="1200" dirty="0"/>
          </a:p>
          <a:p>
            <a:pPr marL="0" lvl="0" indent="0" algn="l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000" kern="1200" dirty="0"/>
              <a:t>(requiring a Traffic and Transport Assessment to PE-PDV-02045)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– Required on what Schemes?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59501C-4EF4-5AAF-7F16-AFD1EA8C920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231" t="8572" r="6154" b="17143"/>
          <a:stretch/>
        </p:blipFill>
        <p:spPr>
          <a:xfrm>
            <a:off x="11534773" y="1696072"/>
            <a:ext cx="1676400" cy="158495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8BCF9E25-C9E1-AB1F-8AAA-C3C6905C51EE}"/>
              </a:ext>
            </a:extLst>
          </p:cNvPr>
          <p:cNvGrpSpPr/>
          <p:nvPr/>
        </p:nvGrpSpPr>
        <p:grpSpPr>
          <a:xfrm>
            <a:off x="2543174" y="1112188"/>
            <a:ext cx="2752726" cy="2752726"/>
            <a:chOff x="2962274" y="1302688"/>
            <a:chExt cx="2752726" cy="275272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45F349B-6EFA-29CB-87BD-04F79C28FF94}"/>
                </a:ext>
              </a:extLst>
            </p:cNvPr>
            <p:cNvSpPr/>
            <p:nvPr/>
          </p:nvSpPr>
          <p:spPr>
            <a:xfrm>
              <a:off x="3240024" y="2212848"/>
              <a:ext cx="2170176" cy="932688"/>
            </a:xfrm>
            <a:custGeom>
              <a:avLst/>
              <a:gdLst>
                <a:gd name="connsiteX0" fmla="*/ 713232 w 2170176"/>
                <a:gd name="connsiteY0" fmla="*/ 0 h 932688"/>
                <a:gd name="connsiteX1" fmla="*/ 0 w 2170176"/>
                <a:gd name="connsiteY1" fmla="*/ 932688 h 932688"/>
                <a:gd name="connsiteX2" fmla="*/ 2170176 w 2170176"/>
                <a:gd name="connsiteY2" fmla="*/ 932688 h 932688"/>
                <a:gd name="connsiteX3" fmla="*/ 1456944 w 2170176"/>
                <a:gd name="connsiteY3" fmla="*/ 6096 h 932688"/>
                <a:gd name="connsiteX4" fmla="*/ 713232 w 2170176"/>
                <a:gd name="connsiteY4" fmla="*/ 0 h 932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0176" h="932688">
                  <a:moveTo>
                    <a:pt x="713232" y="0"/>
                  </a:moveTo>
                  <a:lnTo>
                    <a:pt x="0" y="932688"/>
                  </a:lnTo>
                  <a:lnTo>
                    <a:pt x="2170176" y="932688"/>
                  </a:lnTo>
                  <a:lnTo>
                    <a:pt x="1456944" y="6096"/>
                  </a:lnTo>
                  <a:lnTo>
                    <a:pt x="71323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7FB2470-D5F7-1719-2D52-604AD1622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62274" y="1302688"/>
              <a:ext cx="2752726" cy="2752726"/>
            </a:xfrm>
            <a:prstGeom prst="rect">
              <a:avLst/>
            </a:prstGeom>
          </p:spPr>
        </p:pic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DD773606-070A-6A5E-47CB-4D38A9C5D6AC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2325" y="1558241"/>
            <a:ext cx="2324101" cy="13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26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– Timing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F433CA8-32C9-DA1C-863E-3B8486722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1730"/>
              </p:ext>
            </p:extLst>
          </p:nvPr>
        </p:nvGraphicFramePr>
        <p:xfrm>
          <a:off x="514348" y="2171700"/>
          <a:ext cx="17316451" cy="68209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93616">
                  <a:extLst>
                    <a:ext uri="{9D8B030D-6E8A-4147-A177-3AD203B41FA5}">
                      <a16:colId xmlns:a16="http://schemas.microsoft.com/office/drawing/2014/main" val="643707357"/>
                    </a:ext>
                  </a:extLst>
                </a:gridCol>
                <a:gridCol w="2793616">
                  <a:extLst>
                    <a:ext uri="{9D8B030D-6E8A-4147-A177-3AD203B41FA5}">
                      <a16:colId xmlns:a16="http://schemas.microsoft.com/office/drawing/2014/main" val="2111597833"/>
                    </a:ext>
                  </a:extLst>
                </a:gridCol>
                <a:gridCol w="11729219">
                  <a:extLst>
                    <a:ext uri="{9D8B030D-6E8A-4147-A177-3AD203B41FA5}">
                      <a16:colId xmlns:a16="http://schemas.microsoft.com/office/drawing/2014/main" val="2813033375"/>
                    </a:ext>
                  </a:extLst>
                </a:gridCol>
              </a:tblGrid>
              <a:tr h="1021080"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RSRR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rgbClr val="1A206E"/>
                          </a:solidFill>
                        </a:rPr>
                        <a:t>During</a:t>
                      </a: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 Concept &amp; Feasibility </a:t>
                      </a:r>
                      <a:r>
                        <a:rPr lang="en-GB" sz="3600" b="0" dirty="0">
                          <a:solidFill>
                            <a:srgbClr val="1A206E"/>
                          </a:solidFill>
                        </a:rPr>
                        <a:t>stage</a:t>
                      </a:r>
                      <a:endParaRPr lang="en-GB" sz="3600" b="0" dirty="0">
                        <a:solidFill>
                          <a:srgbClr val="1A206E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73728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 Stage F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Options selection </a:t>
                      </a: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(prior to route choice)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rgbClr val="1A206E"/>
                          </a:solidFill>
                        </a:rPr>
                        <a:t>Part 1 - during Stage 2 Appraisal Matrix (ranking)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solidFill>
                            <a:srgbClr val="1A206E"/>
                          </a:solidFill>
                        </a:rPr>
                        <a:t>Part 2 - during Stage 3 Preferred Option (improve its road safety)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78110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Stage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Completion of </a:t>
                      </a: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preliminary design </a:t>
                      </a: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(prior to land acquisition)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63055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Stage 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Completion of </a:t>
                      </a: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detailed design </a:t>
                      </a: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(prior to tender)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8289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Stage 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Completion of </a:t>
                      </a: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construction</a:t>
                      </a: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 (prior to opening of scheme)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942102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chemeClr val="accent1"/>
                          </a:solidFill>
                        </a:rPr>
                        <a:t>PMG Phase 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Stage 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Early </a:t>
                      </a:r>
                      <a:r>
                        <a:rPr lang="en-GB" sz="3600" b="1" dirty="0">
                          <a:solidFill>
                            <a:srgbClr val="1A206E"/>
                          </a:solidFill>
                        </a:rPr>
                        <a:t>operation</a:t>
                      </a:r>
                      <a:r>
                        <a:rPr lang="en-GB" sz="3600" dirty="0">
                          <a:solidFill>
                            <a:srgbClr val="1A206E"/>
                          </a:solidFill>
                        </a:rPr>
                        <a:t> (2 to 4 months’ post opening)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11438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2BEAC69-F149-3289-FF4D-921E9D28E8EF}"/>
              </a:ext>
            </a:extLst>
          </p:cNvPr>
          <p:cNvSpPr/>
          <p:nvPr/>
        </p:nvSpPr>
        <p:spPr>
          <a:xfrm>
            <a:off x="457200" y="3162300"/>
            <a:ext cx="17373599" cy="1828800"/>
          </a:xfrm>
          <a:prstGeom prst="roundRect">
            <a:avLst>
              <a:gd name="adj" fmla="val 7937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FC19E8E-C1D6-4685-5942-B9E2A745C51E}"/>
              </a:ext>
            </a:extLst>
          </p:cNvPr>
          <p:cNvSpPr/>
          <p:nvPr/>
        </p:nvSpPr>
        <p:spPr>
          <a:xfrm rot="2700000">
            <a:off x="3665452" y="1902946"/>
            <a:ext cx="533400" cy="674204"/>
          </a:xfrm>
          <a:prstGeom prst="rightArrow">
            <a:avLst>
              <a:gd name="adj1" fmla="val 50000"/>
              <a:gd name="adj2" fmla="val 71429"/>
            </a:avLst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07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>
            <a:normAutofit fontScale="90000"/>
          </a:bodyPr>
          <a:lstStyle/>
          <a:p>
            <a:r>
              <a:rPr lang="en-IE" dirty="0"/>
              <a:t>The Stage F (Part 1) – Considers ‘Do Nothing’ and ‘Do Min’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00" y="1680367"/>
            <a:ext cx="14020800" cy="2004391"/>
          </a:xfrm>
        </p:spPr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highlight>
                  <a:srgbClr val="D4EFF8"/>
                </a:highlight>
              </a:rPr>
              <a:t>The existing situation </a:t>
            </a:r>
            <a:r>
              <a:rPr lang="en-GB" sz="4400" b="1" dirty="0">
                <a:highlight>
                  <a:srgbClr val="D4EFF8"/>
                </a:highlight>
              </a:rPr>
              <a:t>may be preferable </a:t>
            </a:r>
            <a:r>
              <a:rPr lang="en-GB" sz="4400" dirty="0">
                <a:highlight>
                  <a:srgbClr val="D4EFF8"/>
                </a:highlight>
              </a:rPr>
              <a:t>to any of the options being considered, and so Do Nothing and Do Minimum alternatives </a:t>
            </a:r>
            <a:r>
              <a:rPr lang="en-GB" sz="4400" b="1" dirty="0">
                <a:highlight>
                  <a:srgbClr val="D4EFF8"/>
                </a:highlight>
              </a:rPr>
              <a:t>should be considered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2864DB1-64F8-F03A-443E-F4ED5CCFC7F8}"/>
              </a:ext>
            </a:extLst>
          </p:cNvPr>
          <p:cNvSpPr txBox="1">
            <a:spLocks/>
          </p:cNvSpPr>
          <p:nvPr/>
        </p:nvSpPr>
        <p:spPr>
          <a:xfrm>
            <a:off x="9076592" y="4457700"/>
            <a:ext cx="8648700" cy="472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u="sng" dirty="0"/>
              <a:t>Example 2</a:t>
            </a:r>
          </a:p>
          <a:p>
            <a:pPr marL="0" indent="0">
              <a:buNone/>
            </a:pPr>
            <a:r>
              <a:rPr lang="en-GB" sz="3600" b="1" dirty="0"/>
              <a:t>Proposed Redesign of a Busy Junction</a:t>
            </a:r>
          </a:p>
          <a:p>
            <a:r>
              <a:rPr lang="en-GB" sz="3200" dirty="0"/>
              <a:t>Project objective is to increase junction capacity</a:t>
            </a:r>
          </a:p>
          <a:p>
            <a:r>
              <a:rPr lang="en-GB" sz="3200" dirty="0"/>
              <a:t>Existing arrangement has no collision history</a:t>
            </a:r>
          </a:p>
          <a:p>
            <a:r>
              <a:rPr lang="en-GB" sz="3200" dirty="0"/>
              <a:t>Each proposed option is likely to increase speed through the junction</a:t>
            </a:r>
          </a:p>
          <a:p>
            <a:r>
              <a:rPr lang="en-GB" sz="3200" dirty="0"/>
              <a:t>Likely that Do-Nothing option will have fewest potential road safety problems</a:t>
            </a:r>
            <a:endParaRPr lang="en-IE" sz="32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DB08B7C-5007-0B82-6DCE-D9B1DD757AF3}"/>
              </a:ext>
            </a:extLst>
          </p:cNvPr>
          <p:cNvSpPr txBox="1">
            <a:spLocks/>
          </p:cNvSpPr>
          <p:nvPr/>
        </p:nvSpPr>
        <p:spPr>
          <a:xfrm>
            <a:off x="597877" y="4457700"/>
            <a:ext cx="7784123" cy="5181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u="sng" dirty="0"/>
              <a:t>Example 1</a:t>
            </a:r>
          </a:p>
          <a:p>
            <a:pPr marL="0" indent="0">
              <a:buNone/>
            </a:pPr>
            <a:r>
              <a:rPr lang="en-GB" sz="3600" b="1" dirty="0"/>
              <a:t>Proposed Road Realignment Project</a:t>
            </a:r>
          </a:p>
          <a:p>
            <a:r>
              <a:rPr lang="en-GB" sz="3200" dirty="0"/>
              <a:t>Existing alignment with no collision history</a:t>
            </a:r>
          </a:p>
          <a:p>
            <a:r>
              <a:rPr lang="en-GB" sz="3200" dirty="0"/>
              <a:t>Topography means proposed realignment options create road safety problems</a:t>
            </a:r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 (e.g. high-volume junction on a long straight stretch, severing a village from its hinterland)</a:t>
            </a:r>
          </a:p>
          <a:p>
            <a:r>
              <a:rPr lang="en-GB" sz="3200" dirty="0"/>
              <a:t>Do-Nothing or Do-Min options likely to have less road safety problems</a:t>
            </a:r>
          </a:p>
          <a:p>
            <a:endParaRPr lang="en-IE" sz="32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3C32AA5-A635-4ABB-0EC4-D49A7950E9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69453" y="3369017"/>
            <a:ext cx="2057400" cy="2057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3D6514-563B-D080-839D-CEDA844DD98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000" t="11001" r="6000" b="12000"/>
          <a:stretch/>
        </p:blipFill>
        <p:spPr>
          <a:xfrm>
            <a:off x="2667000" y="3558209"/>
            <a:ext cx="1617023" cy="1447800"/>
          </a:xfrm>
          <a:prstGeom prst="rect">
            <a:avLst/>
          </a:prstGeom>
        </p:spPr>
      </p:pic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F9EA97C1-7715-3D98-0DE7-F08218CD523B}"/>
              </a:ext>
            </a:extLst>
          </p:cNvPr>
          <p:cNvSpPr txBox="1">
            <a:spLocks/>
          </p:cNvSpPr>
          <p:nvPr/>
        </p:nvSpPr>
        <p:spPr>
          <a:xfrm>
            <a:off x="1162050" y="1680368"/>
            <a:ext cx="2476500" cy="9906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400" b="1" dirty="0">
                <a:solidFill>
                  <a:srgbClr val="FF0000"/>
                </a:solidFill>
              </a:rPr>
              <a:t>Why?  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7851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– What to look for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14500"/>
            <a:ext cx="17754600" cy="8077199"/>
          </a:xfrm>
        </p:spPr>
        <p:txBody>
          <a:bodyPr numCol="1">
            <a:normAutofit lnSpcReduction="10000"/>
          </a:bodyPr>
          <a:lstStyle/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Consistency of standards </a:t>
            </a:r>
            <a:r>
              <a:rPr lang="en-GB" sz="3000" dirty="0"/>
              <a:t>(e.g. adjacent network, tie-ins)</a:t>
            </a:r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Secondary effects </a:t>
            </a:r>
            <a:r>
              <a:rPr lang="en-GB" sz="3000" dirty="0"/>
              <a:t>(e.g. on surrounding network)</a:t>
            </a:r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Overtaking</a:t>
            </a:r>
            <a:r>
              <a:rPr lang="en-GB" sz="4000" dirty="0"/>
              <a:t> </a:t>
            </a:r>
            <a:r>
              <a:rPr lang="en-GB" dirty="0"/>
              <a:t>(</a:t>
            </a:r>
            <a:r>
              <a:rPr lang="en-GB" sz="3000" dirty="0"/>
              <a:t>opportunities, provision)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Consistency of junction arrangements and access control </a:t>
            </a:r>
            <a:r>
              <a:rPr lang="en-GB" sz="3000" dirty="0"/>
              <a:t>(form, local area, route-wide)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Frequency of junctions </a:t>
            </a:r>
            <a:r>
              <a:rPr lang="en-GB" sz="3000" dirty="0"/>
              <a:t>(public and private roads / accesses)</a:t>
            </a:r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Location of junctions and accesses </a:t>
            </a:r>
            <a:r>
              <a:rPr lang="en-GB" sz="3000" dirty="0"/>
              <a:t>(in relation to HA and VA)</a:t>
            </a:r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Visibility</a:t>
            </a:r>
            <a:r>
              <a:rPr lang="en-GB" sz="4000" dirty="0"/>
              <a:t> </a:t>
            </a:r>
            <a:r>
              <a:rPr lang="en-GB" sz="3000" dirty="0"/>
              <a:t>along alignment and at junctions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Desire Lines </a:t>
            </a:r>
            <a:r>
              <a:rPr lang="en-GB" sz="3000" dirty="0"/>
              <a:t>(are they catered for?)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Facilities</a:t>
            </a:r>
            <a:r>
              <a:rPr lang="en-GB" sz="4000" dirty="0"/>
              <a:t> </a:t>
            </a:r>
            <a:r>
              <a:rPr lang="en-GB" sz="3000" dirty="0"/>
              <a:t>for active travel modes and VRUs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Provision for traffic composition </a:t>
            </a:r>
            <a:r>
              <a:rPr lang="en-GB" sz="3000" dirty="0"/>
              <a:t>(e.g. heavy concentrations of particular types of road user?)</a:t>
            </a:r>
            <a:endParaRPr lang="en-GB" sz="4000" dirty="0"/>
          </a:p>
          <a:p>
            <a:pPr marL="808038" indent="-808038">
              <a:spcAft>
                <a:spcPts val="600"/>
              </a:spcAft>
              <a:buFont typeface="Wingdings" panose="05000000000000000000" pitchFamily="2" charset="2"/>
              <a:buChar char="þ"/>
            </a:pPr>
            <a:r>
              <a:rPr lang="en-GB" sz="4000" b="1" dirty="0"/>
              <a:t>Consideration of environmental issues </a:t>
            </a:r>
            <a:r>
              <a:rPr lang="en-GB" dirty="0"/>
              <a:t>(e.g. flooding, weather conditions, cross winds)</a:t>
            </a:r>
            <a:endParaRPr lang="en-GB" sz="4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9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– Suggested Methodology (for Part 1)</a:t>
            </a: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6724D46-A76B-3B73-4893-56F52F9B4732}"/>
              </a:ext>
            </a:extLst>
          </p:cNvPr>
          <p:cNvSpPr/>
          <p:nvPr/>
        </p:nvSpPr>
        <p:spPr>
          <a:xfrm>
            <a:off x="624624" y="5619533"/>
            <a:ext cx="17297400" cy="316601"/>
          </a:xfrm>
          <a:prstGeom prst="rightArrow">
            <a:avLst>
              <a:gd name="adj1" fmla="val 50000"/>
              <a:gd name="adj2" fmla="val 1559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A1E2C61D-811C-79F2-20C4-CBE686B4AB52}"/>
              </a:ext>
            </a:extLst>
          </p:cNvPr>
          <p:cNvGrpSpPr/>
          <p:nvPr/>
        </p:nvGrpSpPr>
        <p:grpSpPr>
          <a:xfrm>
            <a:off x="320622" y="2095500"/>
            <a:ext cx="2027074" cy="3981233"/>
            <a:chOff x="320622" y="2095500"/>
            <a:chExt cx="2027074" cy="3981233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4A84B47-701F-070D-BF6C-E16D9A005655}"/>
                </a:ext>
              </a:extLst>
            </p:cNvPr>
            <p:cNvSpPr/>
            <p:nvPr/>
          </p:nvSpPr>
          <p:spPr>
            <a:xfrm>
              <a:off x="875428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1</a:t>
              </a:r>
            </a:p>
          </p:txBody>
        </p:sp>
        <p:pic>
          <p:nvPicPr>
            <p:cNvPr id="28" name="Graphic 27" descr="Search Inventory with solid fill">
              <a:extLst>
                <a:ext uri="{FF2B5EF4-FFF2-40B4-BE49-F238E27FC236}">
                  <a16:creationId xmlns:a16="http://schemas.microsoft.com/office/drawing/2014/main" id="{FDC968DE-8708-5935-3D8B-BB95351B6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46172" y="3514997"/>
              <a:ext cx="1296712" cy="1296712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7BD40C-C943-C622-0110-13F2B6F1C460}"/>
                </a:ext>
              </a:extLst>
            </p:cNvPr>
            <p:cNvSpPr txBox="1"/>
            <p:nvPr/>
          </p:nvSpPr>
          <p:spPr>
            <a:xfrm>
              <a:off x="320622" y="2095500"/>
              <a:ext cx="2027074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Examine Each Option</a:t>
              </a:r>
            </a:p>
            <a:p>
              <a:pPr algn="ctr"/>
              <a:r>
                <a:rPr lang="en-GB" dirty="0"/>
                <a:t>(</a:t>
              </a:r>
              <a:r>
                <a:rPr lang="en-GB" dirty="0" err="1"/>
                <a:t>incl</a:t>
              </a:r>
              <a:r>
                <a:rPr lang="en-GB" dirty="0"/>
                <a:t> Do-Min &amp; Do-Nothing)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74675C47-E828-7F02-6E89-160012F0554C}"/>
                </a:ext>
              </a:extLst>
            </p:cNvPr>
            <p:cNvCxnSpPr>
              <a:stCxn id="23" idx="0"/>
            </p:cNvCxnSpPr>
            <p:nvPr/>
          </p:nvCxnSpPr>
          <p:spPr>
            <a:xfrm flipV="1">
              <a:off x="1180228" y="4829281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CC27AF8C-43EB-A8AE-06EA-A46C68A5E6D6}"/>
              </a:ext>
            </a:extLst>
          </p:cNvPr>
          <p:cNvGrpSpPr/>
          <p:nvPr/>
        </p:nvGrpSpPr>
        <p:grpSpPr>
          <a:xfrm>
            <a:off x="3943091" y="2095501"/>
            <a:ext cx="1451400" cy="3981232"/>
            <a:chOff x="3943091" y="2095501"/>
            <a:chExt cx="1451400" cy="3981232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978FED1-B229-1EF1-B375-657A85D02BCF}"/>
                </a:ext>
              </a:extLst>
            </p:cNvPr>
            <p:cNvSpPr/>
            <p:nvPr/>
          </p:nvSpPr>
          <p:spPr>
            <a:xfrm>
              <a:off x="4286646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3</a:t>
              </a:r>
            </a:p>
          </p:txBody>
        </p:sp>
        <p:pic>
          <p:nvPicPr>
            <p:cNvPr id="26" name="Graphic 25" descr="Treasure Map with solid fill">
              <a:extLst>
                <a:ext uri="{FF2B5EF4-FFF2-40B4-BE49-F238E27FC236}">
                  <a16:creationId xmlns:a16="http://schemas.microsoft.com/office/drawing/2014/main" id="{666D912A-BCB2-E49A-6466-7357E51603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3943091" y="3532571"/>
              <a:ext cx="1296711" cy="1296711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74486B0-769F-4E08-6475-3DEDB66C038B}"/>
                </a:ext>
              </a:extLst>
            </p:cNvPr>
            <p:cNvSpPr txBox="1"/>
            <p:nvPr/>
          </p:nvSpPr>
          <p:spPr>
            <a:xfrm>
              <a:off x="3943091" y="2095501"/>
              <a:ext cx="1451400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Examine RSRR</a:t>
              </a:r>
            </a:p>
            <a:p>
              <a:pPr algn="ctr"/>
              <a:r>
                <a:rPr lang="en-GB" dirty="0"/>
                <a:t>(Collision history)</a:t>
              </a:r>
              <a:endParaRPr lang="en-GB" sz="2400" dirty="0"/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1ABA34B-0008-7212-D086-FAD93CC527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1446" y="4829281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729760C-8578-5936-D9A0-DE7AAB5F7C45}"/>
              </a:ext>
            </a:extLst>
          </p:cNvPr>
          <p:cNvGrpSpPr/>
          <p:nvPr/>
        </p:nvGrpSpPr>
        <p:grpSpPr>
          <a:xfrm>
            <a:off x="6972204" y="2095501"/>
            <a:ext cx="2060920" cy="3981232"/>
            <a:chOff x="6972204" y="2095501"/>
            <a:chExt cx="2060920" cy="3981232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2EBEBB0-524D-4E54-32CE-E2DF49A1298D}"/>
                </a:ext>
              </a:extLst>
            </p:cNvPr>
            <p:cNvSpPr/>
            <p:nvPr/>
          </p:nvSpPr>
          <p:spPr>
            <a:xfrm>
              <a:off x="7697864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5</a:t>
              </a:r>
            </a:p>
          </p:txBody>
        </p:sp>
        <p:pic>
          <p:nvPicPr>
            <p:cNvPr id="20" name="Graphic 19" descr="Bar chart with solid fill">
              <a:extLst>
                <a:ext uri="{FF2B5EF4-FFF2-40B4-BE49-F238E27FC236}">
                  <a16:creationId xmlns:a16="http://schemas.microsoft.com/office/drawing/2014/main" id="{1D096E6C-268F-7FC9-532C-93C3063406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354309" y="3532571"/>
              <a:ext cx="1296710" cy="1296710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8508E66-A1A6-D587-BEAA-682563576879}"/>
                </a:ext>
              </a:extLst>
            </p:cNvPr>
            <p:cNvSpPr txBox="1"/>
            <p:nvPr/>
          </p:nvSpPr>
          <p:spPr>
            <a:xfrm>
              <a:off x="6972204" y="2095501"/>
              <a:ext cx="2060920" cy="1508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Examine Traffic Flows </a:t>
              </a:r>
              <a:r>
                <a:rPr lang="en-GB" dirty="0"/>
                <a:t>(Existing &amp; proposed)</a:t>
              </a:r>
              <a:endParaRPr lang="en-GB" sz="2400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E67CB9E-C3A3-0474-FE8E-2A8C8360CB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2664" y="4829281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18356A7-2657-0853-3BAC-C0EA4F656FDB}"/>
              </a:ext>
            </a:extLst>
          </p:cNvPr>
          <p:cNvGrpSpPr/>
          <p:nvPr/>
        </p:nvGrpSpPr>
        <p:grpSpPr>
          <a:xfrm>
            <a:off x="9987176" y="2095501"/>
            <a:ext cx="3043024" cy="3981232"/>
            <a:chOff x="9987176" y="2095501"/>
            <a:chExt cx="3043024" cy="3981232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B1B06D7B-3676-040C-B122-30257564DA34}"/>
                </a:ext>
              </a:extLst>
            </p:cNvPr>
            <p:cNvSpPr/>
            <p:nvPr/>
          </p:nvSpPr>
          <p:spPr>
            <a:xfrm>
              <a:off x="11109082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7</a:t>
              </a:r>
            </a:p>
          </p:txBody>
        </p:sp>
        <p:pic>
          <p:nvPicPr>
            <p:cNvPr id="12" name="Graphic 11" descr="Partial sun with solid fill">
              <a:extLst>
                <a:ext uri="{FF2B5EF4-FFF2-40B4-BE49-F238E27FC236}">
                  <a16:creationId xmlns:a16="http://schemas.microsoft.com/office/drawing/2014/main" id="{F4FED4BF-6C52-3070-0B7C-569C3F072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0820400" y="3514997"/>
              <a:ext cx="1296709" cy="1296709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320C93B-B5CC-ECDA-FDFB-2B7191DD94B1}"/>
                </a:ext>
              </a:extLst>
            </p:cNvPr>
            <p:cNvSpPr txBox="1"/>
            <p:nvPr/>
          </p:nvSpPr>
          <p:spPr>
            <a:xfrm>
              <a:off x="9987176" y="2095501"/>
              <a:ext cx="304302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Consider Seasonal &amp; Climatic Conditions</a:t>
              </a:r>
              <a:endParaRPr lang="en-GB" sz="2800" dirty="0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669BF89-4009-670D-4EA3-3D19D1A15E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31002" y="4829281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B18FCA7-9783-4951-4D93-FA8B9D87A000}"/>
              </a:ext>
            </a:extLst>
          </p:cNvPr>
          <p:cNvGrpSpPr/>
          <p:nvPr/>
        </p:nvGrpSpPr>
        <p:grpSpPr>
          <a:xfrm>
            <a:off x="13984252" y="2147576"/>
            <a:ext cx="1627144" cy="3929157"/>
            <a:chOff x="13984252" y="2147576"/>
            <a:chExt cx="1627144" cy="3929157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CB5EDB8-FFC8-97DB-0429-4E9D5C09CA52}"/>
                </a:ext>
              </a:extLst>
            </p:cNvPr>
            <p:cNvSpPr/>
            <p:nvPr/>
          </p:nvSpPr>
          <p:spPr>
            <a:xfrm>
              <a:off x="14520300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9</a:t>
              </a:r>
            </a:p>
          </p:txBody>
        </p:sp>
        <p:pic>
          <p:nvPicPr>
            <p:cNvPr id="43" name="Graphic 42" descr="Boardroom with solid fill">
              <a:extLst>
                <a:ext uri="{FF2B5EF4-FFF2-40B4-BE49-F238E27FC236}">
                  <a16:creationId xmlns:a16="http://schemas.microsoft.com/office/drawing/2014/main" id="{6E1570F1-3514-A83F-74AB-1FF9C852DD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3984252" y="3349779"/>
              <a:ext cx="1627144" cy="1627144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9E3C43D-BD34-BE69-DF86-E9FF330358BA}"/>
                </a:ext>
              </a:extLst>
            </p:cNvPr>
            <p:cNvSpPr txBox="1"/>
            <p:nvPr/>
          </p:nvSpPr>
          <p:spPr>
            <a:xfrm>
              <a:off x="13997545" y="2147576"/>
              <a:ext cx="1563118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Audit Team Meeting</a:t>
              </a:r>
              <a:endParaRPr lang="en-GB" sz="2800" dirty="0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8E34522C-1A14-5B5B-E903-E03D699D82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799042" y="4829281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03D8CA4-CC04-D176-C8F5-AC2E0F311D9F}"/>
              </a:ext>
            </a:extLst>
          </p:cNvPr>
          <p:cNvGrpSpPr/>
          <p:nvPr/>
        </p:nvGrpSpPr>
        <p:grpSpPr>
          <a:xfrm>
            <a:off x="15700946" y="5253923"/>
            <a:ext cx="1703542" cy="4125562"/>
            <a:chOff x="15700946" y="5253923"/>
            <a:chExt cx="1703542" cy="412556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ACB83809-2B28-11F3-6068-6BB9EE84AE6C}"/>
                </a:ext>
              </a:extLst>
            </p:cNvPr>
            <p:cNvSpPr/>
            <p:nvPr/>
          </p:nvSpPr>
          <p:spPr>
            <a:xfrm>
              <a:off x="16012698" y="5253923"/>
              <a:ext cx="1036020" cy="103602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10</a:t>
              </a:r>
            </a:p>
          </p:txBody>
        </p:sp>
        <p:pic>
          <p:nvPicPr>
            <p:cNvPr id="6" name="Graphic 5" descr="Priorities with solid fill">
              <a:extLst>
                <a:ext uri="{FF2B5EF4-FFF2-40B4-BE49-F238E27FC236}">
                  <a16:creationId xmlns:a16="http://schemas.microsoft.com/office/drawing/2014/main" id="{BC29B44D-2DBA-C8B4-8D3A-4FCC0512E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5748514" y="6677411"/>
              <a:ext cx="1277975" cy="1277975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17F6542-747C-BAE8-257F-ABD910061BD7}"/>
                </a:ext>
              </a:extLst>
            </p:cNvPr>
            <p:cNvSpPr txBox="1"/>
            <p:nvPr/>
          </p:nvSpPr>
          <p:spPr>
            <a:xfrm>
              <a:off x="15700946" y="7994490"/>
              <a:ext cx="1703542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Produce Ranking</a:t>
              </a:r>
            </a:p>
            <a:p>
              <a:pPr algn="ctr"/>
              <a:r>
                <a:rPr lang="en-GB" sz="2800" b="1" dirty="0"/>
                <a:t>&amp; Report</a:t>
              </a:r>
              <a:endParaRPr lang="en-GB" sz="2800" dirty="0"/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940E8E8-00AD-31BA-79F2-46A310953A34}"/>
                </a:ext>
              </a:extLst>
            </p:cNvPr>
            <p:cNvCxnSpPr>
              <a:cxnSpLocks/>
              <a:endCxn id="46" idx="4"/>
            </p:cNvCxnSpPr>
            <p:nvPr/>
          </p:nvCxnSpPr>
          <p:spPr>
            <a:xfrm flipV="1">
              <a:off x="16530708" y="6289943"/>
              <a:ext cx="0" cy="383989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EE2D3CA5-B859-279F-BCC1-99F80CD51A2C}"/>
              </a:ext>
            </a:extLst>
          </p:cNvPr>
          <p:cNvGrpSpPr/>
          <p:nvPr/>
        </p:nvGrpSpPr>
        <p:grpSpPr>
          <a:xfrm>
            <a:off x="11761942" y="5467133"/>
            <a:ext cx="2716058" cy="3758463"/>
            <a:chOff x="11761942" y="5467133"/>
            <a:chExt cx="2716058" cy="3758463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23427B7-BAD2-42DE-546C-285C85B9BA28}"/>
                </a:ext>
              </a:extLst>
            </p:cNvPr>
            <p:cNvSpPr/>
            <p:nvPr/>
          </p:nvSpPr>
          <p:spPr>
            <a:xfrm>
              <a:off x="12814691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8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9340F30-5C34-B0AB-2896-BE7A98E52231}"/>
                </a:ext>
              </a:extLst>
            </p:cNvPr>
            <p:cNvGrpSpPr/>
            <p:nvPr/>
          </p:nvGrpSpPr>
          <p:grpSpPr>
            <a:xfrm>
              <a:off x="12180149" y="6709957"/>
              <a:ext cx="1863711" cy="1353413"/>
              <a:chOff x="16375360" y="2554786"/>
              <a:chExt cx="1767334" cy="1283424"/>
            </a:xfrm>
          </p:grpSpPr>
          <p:pic>
            <p:nvPicPr>
              <p:cNvPr id="8" name="Graphic 7" descr="Slippery Road with solid fill">
                <a:extLst>
                  <a:ext uri="{FF2B5EF4-FFF2-40B4-BE49-F238E27FC236}">
                    <a16:creationId xmlns:a16="http://schemas.microsoft.com/office/drawing/2014/main" id="{4D26D2F5-59BC-7105-5B56-1E9EBA7B98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17048980" y="2744496"/>
                <a:ext cx="1093714" cy="1093714"/>
              </a:xfrm>
              <a:prstGeom prst="rect">
                <a:avLst/>
              </a:prstGeom>
            </p:spPr>
          </p:pic>
          <p:pic>
            <p:nvPicPr>
              <p:cNvPr id="10" name="Graphic 9" descr="Warning with solid fill">
                <a:extLst>
                  <a:ext uri="{FF2B5EF4-FFF2-40B4-BE49-F238E27FC236}">
                    <a16:creationId xmlns:a16="http://schemas.microsoft.com/office/drawing/2014/main" id="{8153C49A-E3B9-2B60-FF13-7209AFF4A3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16375360" y="2554786"/>
                <a:ext cx="1093714" cy="1093714"/>
              </a:xfrm>
              <a:prstGeom prst="rect">
                <a:avLst/>
              </a:prstGeom>
            </p:spPr>
          </p:pic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10BC5C7-A132-7827-1935-6E3AD0CCCF14}"/>
                </a:ext>
              </a:extLst>
            </p:cNvPr>
            <p:cNvSpPr txBox="1"/>
            <p:nvPr/>
          </p:nvSpPr>
          <p:spPr>
            <a:xfrm>
              <a:off x="11761942" y="7994490"/>
              <a:ext cx="2716058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Identify Road Safety Problems </a:t>
              </a:r>
              <a:r>
                <a:rPr lang="en-GB" dirty="0"/>
                <a:t>for each option </a:t>
              </a:r>
              <a:endParaRPr lang="en-GB" sz="2400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D361F86-034A-9206-B261-107B620177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19851" y="6036080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9663B9F-F4EC-8F41-7D13-19440CE22EBD}"/>
              </a:ext>
            </a:extLst>
          </p:cNvPr>
          <p:cNvGrpSpPr/>
          <p:nvPr/>
        </p:nvGrpSpPr>
        <p:grpSpPr>
          <a:xfrm>
            <a:off x="8458200" y="5467133"/>
            <a:ext cx="2142470" cy="3758463"/>
            <a:chOff x="8458200" y="5467133"/>
            <a:chExt cx="2142470" cy="375846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25491D7E-D069-FA02-1481-88D1DC49EAC8}"/>
                </a:ext>
              </a:extLst>
            </p:cNvPr>
            <p:cNvSpPr/>
            <p:nvPr/>
          </p:nvSpPr>
          <p:spPr>
            <a:xfrm>
              <a:off x="9403473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6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BE0858E-8058-65D7-2C19-EF86D644C9D6}"/>
                </a:ext>
              </a:extLst>
            </p:cNvPr>
            <p:cNvGrpSpPr/>
            <p:nvPr/>
          </p:nvGrpSpPr>
          <p:grpSpPr>
            <a:xfrm>
              <a:off x="8464313" y="6738071"/>
              <a:ext cx="2108722" cy="1325300"/>
              <a:chOff x="426572" y="7684156"/>
              <a:chExt cx="1715990" cy="1078474"/>
            </a:xfrm>
          </p:grpSpPr>
          <p:pic>
            <p:nvPicPr>
              <p:cNvPr id="14" name="Graphic 13" descr="Cycling with solid fill">
                <a:extLst>
                  <a:ext uri="{FF2B5EF4-FFF2-40B4-BE49-F238E27FC236}">
                    <a16:creationId xmlns:a16="http://schemas.microsoft.com/office/drawing/2014/main" id="{123B635F-D426-17A0-DFC6-AF2A138CD6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1151962" y="7772030"/>
                <a:ext cx="990600" cy="990600"/>
              </a:xfrm>
              <a:prstGeom prst="rect">
                <a:avLst/>
              </a:prstGeom>
            </p:spPr>
          </p:pic>
          <p:pic>
            <p:nvPicPr>
              <p:cNvPr id="16" name="Graphic 15" descr="Walk with solid fill">
                <a:extLst>
                  <a:ext uri="{FF2B5EF4-FFF2-40B4-BE49-F238E27FC236}">
                    <a16:creationId xmlns:a16="http://schemas.microsoft.com/office/drawing/2014/main" id="{0E343A8B-0F16-7A98-0B8D-D3FC65237C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426572" y="7684156"/>
                <a:ext cx="990600" cy="990600"/>
              </a:xfrm>
              <a:prstGeom prst="rect">
                <a:avLst/>
              </a:prstGeom>
            </p:spPr>
          </p:pic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1EB1EAA-DAE1-0E14-3C5C-42E0F2D61287}"/>
                </a:ext>
              </a:extLst>
            </p:cNvPr>
            <p:cNvSpPr txBox="1"/>
            <p:nvPr/>
          </p:nvSpPr>
          <p:spPr>
            <a:xfrm>
              <a:off x="8458200" y="7994490"/>
              <a:ext cx="2142470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Consider all Road Users </a:t>
              </a:r>
              <a:r>
                <a:rPr lang="en-GB" dirty="0"/>
                <a:t>(VRUs!)</a:t>
              </a:r>
              <a:endParaRPr lang="en-GB" sz="2400" dirty="0"/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C26D746E-2929-C527-D777-9376A07663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81628" y="6036080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65DDC8A-A177-DF09-CF61-A9944D8EA51A}"/>
              </a:ext>
            </a:extLst>
          </p:cNvPr>
          <p:cNvGrpSpPr/>
          <p:nvPr/>
        </p:nvGrpSpPr>
        <p:grpSpPr>
          <a:xfrm>
            <a:off x="5447124" y="5467133"/>
            <a:ext cx="1664037" cy="3495601"/>
            <a:chOff x="5447124" y="5467133"/>
            <a:chExt cx="1664037" cy="349560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13031358-EDF4-CEA8-E656-855517B4F1F3}"/>
                </a:ext>
              </a:extLst>
            </p:cNvPr>
            <p:cNvSpPr/>
            <p:nvPr/>
          </p:nvSpPr>
          <p:spPr>
            <a:xfrm>
              <a:off x="5992255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4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EADF1BF-93B1-B815-F1B4-1AFAC92659FC}"/>
                </a:ext>
              </a:extLst>
            </p:cNvPr>
            <p:cNvGrpSpPr/>
            <p:nvPr/>
          </p:nvGrpSpPr>
          <p:grpSpPr>
            <a:xfrm>
              <a:off x="5447124" y="6873853"/>
              <a:ext cx="1664037" cy="1013079"/>
              <a:chOff x="379013" y="5715114"/>
              <a:chExt cx="1627114" cy="990600"/>
            </a:xfrm>
          </p:grpSpPr>
          <p:pic>
            <p:nvPicPr>
              <p:cNvPr id="22" name="Graphic 21" descr="Construction worker female with solid fill">
                <a:extLst>
                  <a:ext uri="{FF2B5EF4-FFF2-40B4-BE49-F238E27FC236}">
                    <a16:creationId xmlns:a16="http://schemas.microsoft.com/office/drawing/2014/main" id="{D08DA1BE-BFA7-B6B6-9FF0-504BB3E9AE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1015527" y="5715114"/>
                <a:ext cx="990600" cy="990600"/>
              </a:xfrm>
              <a:prstGeom prst="rect">
                <a:avLst/>
              </a:prstGeom>
            </p:spPr>
          </p:pic>
          <p:pic>
            <p:nvPicPr>
              <p:cNvPr id="24" name="Graphic 23" descr="Construction worker male with solid fill">
                <a:extLst>
                  <a:ext uri="{FF2B5EF4-FFF2-40B4-BE49-F238E27FC236}">
                    <a16:creationId xmlns:a16="http://schemas.microsoft.com/office/drawing/2014/main" id="{EC632E10-529B-3EEE-FD51-97013B3DA4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>
                <a:extLst>
                  <a:ext uri="{96DAC541-7B7A-43D3-8B79-37D633B846F1}">
                    <asvg:svgBlip xmlns:asvg="http://schemas.microsoft.com/office/drawing/2016/SVG/main" r:embed="rId26"/>
                  </a:ext>
                </a:extLst>
              </a:blip>
              <a:stretch>
                <a:fillRect/>
              </a:stretch>
            </p:blipFill>
            <p:spPr>
              <a:xfrm>
                <a:off x="379013" y="5715114"/>
                <a:ext cx="990600" cy="990600"/>
              </a:xfrm>
              <a:prstGeom prst="rect">
                <a:avLst/>
              </a:prstGeom>
            </p:spPr>
          </p:pic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79908D9-2AA5-0AD8-BA85-E64EDC85DDDA}"/>
                </a:ext>
              </a:extLst>
            </p:cNvPr>
            <p:cNvSpPr txBox="1"/>
            <p:nvPr/>
          </p:nvSpPr>
          <p:spPr>
            <a:xfrm>
              <a:off x="5748562" y="8008627"/>
              <a:ext cx="9058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Site Visit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B4DB4A13-8334-B24E-FC08-6D5D6CCD1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97055" y="6036080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B81DB81-355D-36AF-E83C-2477C23420B1}"/>
              </a:ext>
            </a:extLst>
          </p:cNvPr>
          <p:cNvGrpSpPr/>
          <p:nvPr/>
        </p:nvGrpSpPr>
        <p:grpSpPr>
          <a:xfrm>
            <a:off x="1413388" y="5467133"/>
            <a:ext cx="2873258" cy="3481464"/>
            <a:chOff x="1413388" y="5467133"/>
            <a:chExt cx="2873258" cy="348146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E7F571B-B163-2A96-5804-3DDB160CCFC8}"/>
                </a:ext>
              </a:extLst>
            </p:cNvPr>
            <p:cNvSpPr/>
            <p:nvPr/>
          </p:nvSpPr>
          <p:spPr>
            <a:xfrm>
              <a:off x="2581037" y="5467133"/>
              <a:ext cx="609600" cy="609600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600" b="1" dirty="0">
                  <a:solidFill>
                    <a:srgbClr val="FFFF00"/>
                  </a:solidFill>
                </a:rPr>
                <a:t>2</a:t>
              </a:r>
            </a:p>
          </p:txBody>
        </p:sp>
        <p:pic>
          <p:nvPicPr>
            <p:cNvPr id="18" name="Graphic 17" descr="Research with solid fill">
              <a:extLst>
                <a:ext uri="{FF2B5EF4-FFF2-40B4-BE49-F238E27FC236}">
                  <a16:creationId xmlns:a16="http://schemas.microsoft.com/office/drawing/2014/main" id="{C6B769F5-D219-B988-A1B5-A707E385B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2247707" y="6673932"/>
              <a:ext cx="1369106" cy="1369106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06BCCF-66D2-A3BA-CBDB-966E9EFA4E6B}"/>
                </a:ext>
              </a:extLst>
            </p:cNvPr>
            <p:cNvSpPr txBox="1"/>
            <p:nvPr/>
          </p:nvSpPr>
          <p:spPr>
            <a:xfrm>
              <a:off x="1413388" y="7994490"/>
              <a:ext cx="28732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Identify Extent of Network Affected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4666A30-8AA8-B47D-A759-2CF9ABB3E3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820" y="6036080"/>
              <a:ext cx="0" cy="637852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1" name="Picture 90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2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The Stage F Report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24" y="3222105"/>
            <a:ext cx="11549425" cy="6175380"/>
          </a:xfrm>
          <a:solidFill>
            <a:schemeClr val="accent6">
              <a:lumMod val="20000"/>
              <a:lumOff val="80000"/>
            </a:schemeClr>
          </a:solidFill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GB" sz="3600" b="1" u="sng" dirty="0"/>
              <a:t>Part 1 Report:  </a:t>
            </a:r>
          </a:p>
          <a:p>
            <a:r>
              <a:rPr lang="en-GB" sz="3600" dirty="0"/>
              <a:t>Scheme description</a:t>
            </a:r>
          </a:p>
          <a:p>
            <a:r>
              <a:rPr lang="en-GB" sz="3600" dirty="0"/>
              <a:t>Dates </a:t>
            </a:r>
            <a:r>
              <a:rPr lang="en-GB" dirty="0"/>
              <a:t>(audit &amp; site visit)</a:t>
            </a:r>
          </a:p>
          <a:p>
            <a:r>
              <a:rPr lang="en-GB" sz="3600" dirty="0"/>
              <a:t>Weather &amp; road conditions</a:t>
            </a:r>
          </a:p>
          <a:p>
            <a:r>
              <a:rPr lang="en-GB" sz="3600" dirty="0"/>
              <a:t>AT</a:t>
            </a:r>
            <a:r>
              <a:rPr lang="en-GB" dirty="0"/>
              <a:t> (</a:t>
            </a:r>
            <a:r>
              <a:rPr lang="en-GB" dirty="0" err="1"/>
              <a:t>incl</a:t>
            </a:r>
            <a:r>
              <a:rPr lang="en-GB" dirty="0"/>
              <a:t> any attendees)</a:t>
            </a:r>
          </a:p>
          <a:p>
            <a:r>
              <a:rPr lang="en-GB" sz="3600" dirty="0">
                <a:highlight>
                  <a:srgbClr val="FFFF00"/>
                </a:highlight>
              </a:rPr>
              <a:t>Description of options </a:t>
            </a:r>
            <a:r>
              <a:rPr lang="en-GB" dirty="0">
                <a:highlight>
                  <a:srgbClr val="FFFF00"/>
                </a:highlight>
              </a:rPr>
              <a:t>(</a:t>
            </a:r>
            <a:r>
              <a:rPr lang="en-GB" dirty="0" err="1">
                <a:highlight>
                  <a:srgbClr val="FFFF00"/>
                </a:highlight>
              </a:rPr>
              <a:t>incl</a:t>
            </a:r>
            <a:r>
              <a:rPr lang="en-GB" dirty="0">
                <a:highlight>
                  <a:srgbClr val="FFFF00"/>
                </a:highlight>
              </a:rPr>
              <a:t> Do-Nothing and Do-Min)</a:t>
            </a:r>
          </a:p>
          <a:p>
            <a:r>
              <a:rPr lang="en-GB" sz="3600" dirty="0">
                <a:highlight>
                  <a:srgbClr val="FFFF00"/>
                </a:highlight>
              </a:rPr>
              <a:t>Description of extents where route choice and traffic patterns would be affected</a:t>
            </a:r>
          </a:p>
          <a:p>
            <a:r>
              <a:rPr lang="en-GB" sz="3600" dirty="0">
                <a:highlight>
                  <a:srgbClr val="FFFF00"/>
                </a:highlight>
              </a:rPr>
              <a:t>Analysis of collisions </a:t>
            </a:r>
            <a:r>
              <a:rPr lang="en-GB" dirty="0">
                <a:highlight>
                  <a:srgbClr val="FFFF00"/>
                </a:highlight>
              </a:rPr>
              <a:t>(min 5 yrs)</a:t>
            </a:r>
          </a:p>
          <a:p>
            <a:r>
              <a:rPr lang="en-GB" sz="3600" dirty="0">
                <a:highlight>
                  <a:srgbClr val="FFFF00"/>
                </a:highlight>
              </a:rPr>
              <a:t>Description of potential problems for each option</a:t>
            </a:r>
          </a:p>
          <a:p>
            <a:r>
              <a:rPr lang="en-GB" sz="3600" dirty="0">
                <a:highlight>
                  <a:srgbClr val="FFFF00"/>
                </a:highlight>
              </a:rPr>
              <a:t>Discussion on extent to which problems affect each option</a:t>
            </a:r>
          </a:p>
          <a:p>
            <a:r>
              <a:rPr lang="en-GB" sz="3600" dirty="0">
                <a:highlight>
                  <a:srgbClr val="FFFF00"/>
                </a:highlight>
              </a:rPr>
              <a:t>Tabular summary</a:t>
            </a:r>
          </a:p>
          <a:p>
            <a:r>
              <a:rPr lang="en-GB" sz="3600" dirty="0">
                <a:highlight>
                  <a:srgbClr val="FFFF00"/>
                </a:highlight>
              </a:rPr>
              <a:t>Ranking of options </a:t>
            </a:r>
            <a:r>
              <a:rPr lang="en-GB" dirty="0">
                <a:highlight>
                  <a:srgbClr val="FFFF00"/>
                </a:highlight>
              </a:rPr>
              <a:t>(from road safety perspective)</a:t>
            </a:r>
          </a:p>
          <a:p>
            <a:r>
              <a:rPr lang="en-GB" sz="3600" dirty="0"/>
              <a:t>AT Statement</a:t>
            </a:r>
          </a:p>
          <a:p>
            <a:r>
              <a:rPr lang="en-GB" sz="3600" dirty="0"/>
              <a:t>AT Approval</a:t>
            </a:r>
          </a:p>
          <a:p>
            <a:r>
              <a:rPr lang="en-GB" sz="3600" dirty="0"/>
              <a:t>List of information provided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24B0F5C-5A63-E6E2-42E1-8EC502571568}"/>
              </a:ext>
            </a:extLst>
          </p:cNvPr>
          <p:cNvGrpSpPr/>
          <p:nvPr/>
        </p:nvGrpSpPr>
        <p:grpSpPr>
          <a:xfrm>
            <a:off x="5793399" y="597640"/>
            <a:ext cx="1447800" cy="1768852"/>
            <a:chOff x="6248400" y="1257300"/>
            <a:chExt cx="1447800" cy="1768852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5C87D3B-71D8-1A1A-4451-ABDFC5F0FFBE}"/>
                </a:ext>
              </a:extLst>
            </p:cNvPr>
            <p:cNvSpPr/>
            <p:nvPr/>
          </p:nvSpPr>
          <p:spPr>
            <a:xfrm>
              <a:off x="6324600" y="1257300"/>
              <a:ext cx="1295400" cy="1768852"/>
            </a:xfrm>
            <a:prstGeom prst="roundRect">
              <a:avLst>
                <a:gd name="adj" fmla="val 1161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92812BD-0F2E-35A5-14C5-3D3CA132EE5D}"/>
                </a:ext>
              </a:extLst>
            </p:cNvPr>
            <p:cNvSpPr txBox="1"/>
            <p:nvPr/>
          </p:nvSpPr>
          <p:spPr>
            <a:xfrm>
              <a:off x="6248400" y="1425714"/>
              <a:ext cx="144780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latin typeface="Impact" panose="020B0806030902050204" pitchFamily="34" charset="0"/>
                </a:rPr>
                <a:t>Part</a:t>
              </a:r>
              <a:endParaRPr lang="en-GB" sz="2400" dirty="0">
                <a:latin typeface="Impact" panose="020B0806030902050204" pitchFamily="34" charset="0"/>
              </a:endParaRPr>
            </a:p>
            <a:p>
              <a:pPr algn="ctr"/>
              <a:r>
                <a:rPr lang="en-GB" sz="6600" dirty="0">
                  <a:latin typeface="Impact" panose="020B0806030902050204" pitchFamily="34" charset="0"/>
                </a:rPr>
                <a:t>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4581356-D8A6-EDF2-958D-4A24CE5B7DC1}"/>
              </a:ext>
            </a:extLst>
          </p:cNvPr>
          <p:cNvGrpSpPr/>
          <p:nvPr/>
        </p:nvGrpSpPr>
        <p:grpSpPr>
          <a:xfrm>
            <a:off x="8307999" y="597640"/>
            <a:ext cx="1447800" cy="1768852"/>
            <a:chOff x="6248400" y="1257300"/>
            <a:chExt cx="1447800" cy="1768852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7F44958-688C-4B78-8F5E-6CB2AC0C5EB9}"/>
                </a:ext>
              </a:extLst>
            </p:cNvPr>
            <p:cNvSpPr/>
            <p:nvPr/>
          </p:nvSpPr>
          <p:spPr>
            <a:xfrm>
              <a:off x="6324600" y="1257300"/>
              <a:ext cx="1295400" cy="1768852"/>
            </a:xfrm>
            <a:prstGeom prst="roundRect">
              <a:avLst>
                <a:gd name="adj" fmla="val 1161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802A2F-0193-2D93-7252-1727CD53985C}"/>
                </a:ext>
              </a:extLst>
            </p:cNvPr>
            <p:cNvSpPr txBox="1"/>
            <p:nvPr/>
          </p:nvSpPr>
          <p:spPr>
            <a:xfrm>
              <a:off x="6248400" y="1425714"/>
              <a:ext cx="1447800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>
                  <a:latin typeface="Impact" panose="020B0806030902050204" pitchFamily="34" charset="0"/>
                </a:rPr>
                <a:t>Part</a:t>
              </a:r>
              <a:endParaRPr lang="en-GB" sz="2400" dirty="0">
                <a:latin typeface="Impact" panose="020B0806030902050204" pitchFamily="34" charset="0"/>
              </a:endParaRPr>
            </a:p>
            <a:p>
              <a:pPr algn="ctr"/>
              <a:r>
                <a:rPr lang="en-GB" sz="6600" dirty="0">
                  <a:latin typeface="Impact" panose="020B0806030902050204" pitchFamily="34" charset="0"/>
                </a:rPr>
                <a:t>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F34DAA6-325C-0326-0862-3E9562A12C63}"/>
              </a:ext>
            </a:extLst>
          </p:cNvPr>
          <p:cNvGrpSpPr/>
          <p:nvPr/>
        </p:nvGrpSpPr>
        <p:grpSpPr>
          <a:xfrm>
            <a:off x="10820400" y="25573"/>
            <a:ext cx="2967037" cy="2967037"/>
            <a:chOff x="10820400" y="25573"/>
            <a:chExt cx="2967037" cy="296703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4FC10DF-58DB-BFF1-14FA-7D5D8DEA8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20400" y="25573"/>
              <a:ext cx="2967037" cy="2967037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46D1B7-B2F7-C7C0-B37B-02FB6CBE9781}"/>
                </a:ext>
              </a:extLst>
            </p:cNvPr>
            <p:cNvSpPr txBox="1"/>
            <p:nvPr/>
          </p:nvSpPr>
          <p:spPr>
            <a:xfrm>
              <a:off x="11791949" y="265807"/>
              <a:ext cx="1262062" cy="221599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600" dirty="0">
                  <a:latin typeface="Impact" panose="020B0806030902050204" pitchFamily="34" charset="0"/>
                </a:rPr>
                <a:t>Final Stage </a:t>
              </a:r>
              <a:r>
                <a:rPr lang="en-GB" sz="6600" dirty="0">
                  <a:latin typeface="Impact" panose="020B0806030902050204" pitchFamily="34" charset="0"/>
                </a:rPr>
                <a:t>F</a:t>
              </a:r>
              <a:endParaRPr lang="en-GB" sz="7200" dirty="0">
                <a:latin typeface="Impact" panose="020B0806030902050204" pitchFamily="34" charset="0"/>
              </a:endParaRPr>
            </a:p>
          </p:txBody>
        </p:sp>
      </p:grpSp>
      <p:sp>
        <p:nvSpPr>
          <p:cNvPr id="19" name="Cross 18">
            <a:extLst>
              <a:ext uri="{FF2B5EF4-FFF2-40B4-BE49-F238E27FC236}">
                <a16:creationId xmlns:a16="http://schemas.microsoft.com/office/drawing/2014/main" id="{B5F07718-CD6B-396C-941A-DF7AC38254DF}"/>
              </a:ext>
            </a:extLst>
          </p:cNvPr>
          <p:cNvSpPr/>
          <p:nvPr/>
        </p:nvSpPr>
        <p:spPr>
          <a:xfrm>
            <a:off x="7393598" y="1101065"/>
            <a:ext cx="762001" cy="762001"/>
          </a:xfrm>
          <a:prstGeom prst="plus">
            <a:avLst>
              <a:gd name="adj" fmla="val 43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01BB81-31B5-41CA-FF66-6C69316F86CF}"/>
              </a:ext>
            </a:extLst>
          </p:cNvPr>
          <p:cNvSpPr/>
          <p:nvPr/>
        </p:nvSpPr>
        <p:spPr>
          <a:xfrm>
            <a:off x="10022499" y="1283946"/>
            <a:ext cx="704850" cy="1420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2A0B57-3317-B72A-4D62-00149480FB6C}"/>
              </a:ext>
            </a:extLst>
          </p:cNvPr>
          <p:cNvSpPr/>
          <p:nvPr/>
        </p:nvSpPr>
        <p:spPr>
          <a:xfrm>
            <a:off x="10022499" y="1657325"/>
            <a:ext cx="704850" cy="1420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039AB56C-63F7-D53D-CC7E-CA97CCEA87A0}"/>
              </a:ext>
            </a:extLst>
          </p:cNvPr>
          <p:cNvSpPr txBox="1">
            <a:spLocks/>
          </p:cNvSpPr>
          <p:nvPr/>
        </p:nvSpPr>
        <p:spPr>
          <a:xfrm>
            <a:off x="12268200" y="3222105"/>
            <a:ext cx="5638800" cy="6175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numCol="1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b="1" u="sng" dirty="0"/>
              <a:t>Part 2 Report:  </a:t>
            </a:r>
          </a:p>
          <a:p>
            <a:r>
              <a:rPr lang="en-GB" sz="3600" dirty="0"/>
              <a:t>Scheme description</a:t>
            </a:r>
          </a:p>
          <a:p>
            <a:r>
              <a:rPr lang="en-GB" sz="3600" dirty="0"/>
              <a:t>Dates (audit &amp; site visit)</a:t>
            </a:r>
          </a:p>
          <a:p>
            <a:r>
              <a:rPr lang="en-GB" sz="3600" dirty="0"/>
              <a:t>Weather &amp; road conditions</a:t>
            </a:r>
          </a:p>
          <a:p>
            <a:r>
              <a:rPr lang="en-GB" sz="3600" dirty="0"/>
              <a:t>AT (</a:t>
            </a:r>
            <a:r>
              <a:rPr lang="en-GB" sz="3600" dirty="0" err="1"/>
              <a:t>incl</a:t>
            </a:r>
            <a:r>
              <a:rPr lang="en-GB" sz="3600" dirty="0"/>
              <a:t> any attendees)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highlight>
                  <a:srgbClr val="FFFF00"/>
                </a:highlight>
              </a:rPr>
              <a:t>Problems &amp; Recommendations</a:t>
            </a:r>
          </a:p>
          <a:p>
            <a:pPr>
              <a:lnSpc>
                <a:spcPct val="80000"/>
              </a:lnSpc>
            </a:pPr>
            <a:r>
              <a:rPr lang="en-GB" sz="3600" dirty="0"/>
              <a:t>Audit Statement</a:t>
            </a:r>
          </a:p>
          <a:p>
            <a:pPr>
              <a:lnSpc>
                <a:spcPct val="80000"/>
              </a:lnSpc>
            </a:pPr>
            <a:r>
              <a:rPr lang="en-GB" sz="3600" dirty="0"/>
              <a:t>AT Approval</a:t>
            </a:r>
          </a:p>
          <a:p>
            <a:pPr>
              <a:lnSpc>
                <a:spcPct val="80000"/>
              </a:lnSpc>
            </a:pPr>
            <a:r>
              <a:rPr lang="en-GB" sz="3600" dirty="0"/>
              <a:t>List of information provided</a:t>
            </a:r>
          </a:p>
          <a:p>
            <a:pPr>
              <a:lnSpc>
                <a:spcPct val="80000"/>
              </a:lnSpc>
            </a:pPr>
            <a:r>
              <a:rPr lang="en-GB" sz="3600" dirty="0">
                <a:highlight>
                  <a:srgbClr val="FFFF00"/>
                </a:highlight>
              </a:rPr>
              <a:t>Feedback Form</a:t>
            </a:r>
          </a:p>
          <a:p>
            <a:pPr>
              <a:lnSpc>
                <a:spcPct val="80000"/>
              </a:lnSpc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85426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19" grpId="0" animBg="1"/>
      <p:bldP spid="20" grpId="0" animBg="1"/>
      <p:bldP spid="21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295650"/>
            <a:ext cx="15697200" cy="3695700"/>
          </a:xfrm>
        </p:spPr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4. What makes a good Stage F RSA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20AF98-D67A-98E6-3B9C-D4DE10AEC1EE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E69477-C3F1-FDC5-911C-564CCDE67177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60A1E0D-1662-23F8-A03A-6F79023AE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583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98AA4DE-64CB-2A25-9EFE-B4BC3C8C2F62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A115FB-054C-221A-0001-760953D67465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C19C90A-EDFD-F5EF-8427-4B3DC4B0F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  <p:sp>
        <p:nvSpPr>
          <p:cNvPr id="10" name="Title 2">
            <a:extLst>
              <a:ext uri="{FF2B5EF4-FFF2-40B4-BE49-F238E27FC236}">
                <a16:creationId xmlns:a16="http://schemas.microsoft.com/office/drawing/2014/main" id="{936EB7AB-3BC2-5E7D-412D-4F8BFBBB8F2D}"/>
              </a:ext>
            </a:extLst>
          </p:cNvPr>
          <p:cNvSpPr txBox="1">
            <a:spLocks/>
          </p:cNvSpPr>
          <p:nvPr/>
        </p:nvSpPr>
        <p:spPr>
          <a:xfrm>
            <a:off x="1143000" y="568570"/>
            <a:ext cx="5562600" cy="10061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IE" sz="100000" b="0" dirty="0">
                <a:solidFill>
                  <a:schemeClr val="bg1"/>
                </a:solidFill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C1719DFC-5261-031B-59F4-BED3EA19FB3F}"/>
              </a:ext>
            </a:extLst>
          </p:cNvPr>
          <p:cNvSpPr txBox="1">
            <a:spLocks/>
          </p:cNvSpPr>
          <p:nvPr/>
        </p:nvSpPr>
        <p:spPr>
          <a:xfrm>
            <a:off x="6611815" y="1943100"/>
            <a:ext cx="13792200" cy="369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E" sz="6600" dirty="0">
                <a:solidFill>
                  <a:schemeClr val="bg1"/>
                </a:solidFill>
              </a:rPr>
              <a:t>THINGS TO KNOW </a:t>
            </a:r>
            <a:r>
              <a:rPr lang="en-IE" sz="3600" dirty="0">
                <a:solidFill>
                  <a:schemeClr val="bg1"/>
                </a:solidFill>
              </a:rPr>
              <a:t>about</a:t>
            </a:r>
            <a:endParaRPr lang="en-IE" sz="4800" dirty="0">
              <a:solidFill>
                <a:schemeClr val="bg1"/>
              </a:solidFill>
            </a:endParaRPr>
          </a:p>
          <a:p>
            <a:r>
              <a:rPr lang="en-IE" sz="6600" dirty="0">
                <a:solidFill>
                  <a:schemeClr val="bg1"/>
                </a:solidFill>
              </a:rPr>
              <a:t>Stage F RSAs</a:t>
            </a: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B11FB138-8F37-A739-366C-665F75B447F9}"/>
              </a:ext>
            </a:extLst>
          </p:cNvPr>
          <p:cNvSpPr txBox="1">
            <a:spLocks/>
          </p:cNvSpPr>
          <p:nvPr/>
        </p:nvSpPr>
        <p:spPr>
          <a:xfrm>
            <a:off x="7620000" y="5798527"/>
            <a:ext cx="10020300" cy="369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890588" indent="-890588">
              <a:spcAft>
                <a:spcPts val="600"/>
              </a:spcAft>
              <a:buFont typeface="+mj-lt"/>
              <a:buAutoNum type="arabicPeriod"/>
            </a:pPr>
            <a:r>
              <a:rPr lang="en-IE" sz="4800" dirty="0">
                <a:solidFill>
                  <a:srgbClr val="FFFF00"/>
                </a:solidFill>
              </a:rPr>
              <a:t>What’s Changing</a:t>
            </a:r>
          </a:p>
          <a:p>
            <a:pPr marL="890588" indent="-890588">
              <a:spcAft>
                <a:spcPts val="600"/>
              </a:spcAft>
              <a:buFont typeface="+mj-lt"/>
              <a:buAutoNum type="arabicPeriod"/>
            </a:pPr>
            <a:r>
              <a:rPr lang="en-IE" sz="4800" dirty="0">
                <a:solidFill>
                  <a:srgbClr val="FFFF00"/>
                </a:solidFill>
              </a:rPr>
              <a:t>Standards Updates</a:t>
            </a:r>
          </a:p>
          <a:p>
            <a:pPr marL="890588" indent="-890588">
              <a:spcAft>
                <a:spcPts val="600"/>
              </a:spcAft>
              <a:buFont typeface="+mj-lt"/>
              <a:buAutoNum type="arabicPeriod"/>
            </a:pPr>
            <a:r>
              <a:rPr lang="en-IE" sz="4800" dirty="0">
                <a:solidFill>
                  <a:srgbClr val="FFFF00"/>
                </a:solidFill>
              </a:rPr>
              <a:t>The Stage F Process</a:t>
            </a:r>
          </a:p>
          <a:p>
            <a:pPr marL="890588" indent="-890588">
              <a:spcAft>
                <a:spcPts val="600"/>
              </a:spcAft>
              <a:buFont typeface="+mj-lt"/>
              <a:buAutoNum type="arabicPeriod"/>
            </a:pPr>
            <a:r>
              <a:rPr lang="en-IE" sz="4800" dirty="0">
                <a:solidFill>
                  <a:srgbClr val="FFFF00"/>
                </a:solidFill>
              </a:rPr>
              <a:t>What Makes a Good Stage F</a:t>
            </a:r>
          </a:p>
        </p:txBody>
      </p:sp>
    </p:spTree>
    <p:extLst>
      <p:ext uri="{BB962C8B-B14F-4D97-AF65-F5344CB8AC3E}">
        <p14:creationId xmlns:p14="http://schemas.microsoft.com/office/powerpoint/2010/main" val="255035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Tips for a good Stage F RSA…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095500"/>
            <a:ext cx="16306800" cy="7848600"/>
          </a:xfrm>
        </p:spPr>
        <p:txBody>
          <a:bodyPr>
            <a:normAutofit fontScale="92500" lnSpcReduction="20000"/>
          </a:bodyPr>
          <a:lstStyle/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Use your imagination - </a:t>
            </a:r>
            <a:r>
              <a:rPr lang="en-IE" sz="4300" dirty="0">
                <a:solidFill>
                  <a:schemeClr val="bg1">
                    <a:lumMod val="65000"/>
                  </a:schemeClr>
                </a:solidFill>
              </a:rPr>
              <a:t>think outside the scheme’s red line boundary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Consider unintended consequences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Focus on VRUs </a:t>
            </a:r>
            <a:r>
              <a:rPr lang="en-IE" sz="4300" dirty="0">
                <a:solidFill>
                  <a:schemeClr val="bg1">
                    <a:lumMod val="65000"/>
                  </a:schemeClr>
                </a:solidFill>
              </a:rPr>
              <a:t>(what desire lines exist? what are peds going to do?)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Concise option descriptions / text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Concise Reporting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Clear Ranking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en-IE" sz="2200" dirty="0"/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Keep it High-Level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Follow the Template and Guidelines</a:t>
            </a:r>
          </a:p>
          <a:p>
            <a:pPr marL="628650" indent="-628650">
              <a:spcAft>
                <a:spcPts val="18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IE" sz="4300" dirty="0"/>
              <a:t>Use Checklists</a:t>
            </a:r>
          </a:p>
          <a:p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9D1FDFA-9163-077F-591E-B44FC8ED457D}"/>
              </a:ext>
            </a:extLst>
          </p:cNvPr>
          <p:cNvSpPr txBox="1"/>
          <p:nvPr/>
        </p:nvSpPr>
        <p:spPr>
          <a:xfrm rot="16200000">
            <a:off x="-1071666" y="3904261"/>
            <a:ext cx="422282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Part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F82C0-986D-BEFE-3B78-8704E51602EE}"/>
              </a:ext>
            </a:extLst>
          </p:cNvPr>
          <p:cNvSpPr txBox="1"/>
          <p:nvPr/>
        </p:nvSpPr>
        <p:spPr>
          <a:xfrm rot="16200000">
            <a:off x="-310998" y="7894920"/>
            <a:ext cx="279637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Parts 1 &amp; 2</a:t>
            </a:r>
          </a:p>
        </p:txBody>
      </p:sp>
    </p:spTree>
    <p:extLst>
      <p:ext uri="{BB962C8B-B14F-4D97-AF65-F5344CB8AC3E}">
        <p14:creationId xmlns:p14="http://schemas.microsoft.com/office/powerpoint/2010/main" val="374564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996" y="4000500"/>
            <a:ext cx="15697200" cy="3695700"/>
          </a:xfrm>
        </p:spPr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20AF98-D67A-98E6-3B9C-D4DE10AEC1EE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8E69477-C3F1-FDC5-911C-564CCDE67177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60A1E0D-1662-23F8-A03A-6F79023AE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8581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98AA4DE-64CB-2A25-9EFE-B4BC3C8C2F62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A115FB-054C-221A-0001-760953D67465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C19C90A-EDFD-F5EF-8427-4B3DC4B0F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  <p:sp>
        <p:nvSpPr>
          <p:cNvPr id="9" name="Title 2">
            <a:extLst>
              <a:ext uri="{FF2B5EF4-FFF2-40B4-BE49-F238E27FC236}">
                <a16:creationId xmlns:a16="http://schemas.microsoft.com/office/drawing/2014/main" id="{DDAB6213-3B2A-0E87-C0B6-471FB55D7C72}"/>
              </a:ext>
            </a:extLst>
          </p:cNvPr>
          <p:cNvSpPr txBox="1">
            <a:spLocks/>
          </p:cNvSpPr>
          <p:nvPr/>
        </p:nvSpPr>
        <p:spPr>
          <a:xfrm>
            <a:off x="1828800" y="3295650"/>
            <a:ext cx="13792200" cy="3695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1A206E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E" sz="6600" dirty="0">
                <a:solidFill>
                  <a:schemeClr val="bg1"/>
                </a:solidFill>
              </a:rPr>
              <a:t>1. What’s Changing</a:t>
            </a:r>
          </a:p>
        </p:txBody>
      </p:sp>
    </p:spTree>
    <p:extLst>
      <p:ext uri="{BB962C8B-B14F-4D97-AF65-F5344CB8AC3E}">
        <p14:creationId xmlns:p14="http://schemas.microsoft.com/office/powerpoint/2010/main" val="237609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What’s Changing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8D3986-4D9B-C29E-BCDD-15F05E06CC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552700"/>
            <a:ext cx="18288000" cy="12201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5028978-7EA5-5E25-CE74-49EE309AE49A}"/>
              </a:ext>
            </a:extLst>
          </p:cNvPr>
          <p:cNvSpPr txBox="1"/>
          <p:nvPr/>
        </p:nvSpPr>
        <p:spPr>
          <a:xfrm rot="16200000">
            <a:off x="2414320" y="501518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>
                <a:solidFill>
                  <a:srgbClr val="A4C9FD"/>
                </a:solidFill>
              </a:rPr>
              <a:t>RSIA</a:t>
            </a:r>
          </a:p>
        </p:txBody>
      </p:sp>
    </p:spTree>
    <p:extLst>
      <p:ext uri="{BB962C8B-B14F-4D97-AF65-F5344CB8AC3E}">
        <p14:creationId xmlns:p14="http://schemas.microsoft.com/office/powerpoint/2010/main" val="953597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Why no more RSIAs?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9F77191-1953-A617-092D-42CFC8EFFEBD}"/>
              </a:ext>
            </a:extLst>
          </p:cNvPr>
          <p:cNvSpPr/>
          <p:nvPr/>
        </p:nvSpPr>
        <p:spPr>
          <a:xfrm>
            <a:off x="5559706" y="3426882"/>
            <a:ext cx="5552017" cy="4002617"/>
          </a:xfrm>
          <a:prstGeom prst="roundRect">
            <a:avLst/>
          </a:prstGeom>
          <a:solidFill>
            <a:schemeClr val="accent2">
              <a:alpha val="4902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/>
              <a:t>RSIA</a:t>
            </a:r>
            <a:endParaRPr lang="en-GB" sz="16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869AC6-9D64-2304-7640-5119E17876B1}"/>
              </a:ext>
            </a:extLst>
          </p:cNvPr>
          <p:cNvSpPr/>
          <p:nvPr/>
        </p:nvSpPr>
        <p:spPr>
          <a:xfrm>
            <a:off x="7086600" y="3162300"/>
            <a:ext cx="6068483" cy="4648200"/>
          </a:xfrm>
          <a:prstGeom prst="ellipse">
            <a:avLst/>
          </a:prstGeom>
          <a:solidFill>
            <a:schemeClr val="accent6">
              <a:lumMod val="60000"/>
              <a:lumOff val="40000"/>
              <a:alpha val="4902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b="1" dirty="0"/>
              <a:t>Stage F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1239145F-200E-3299-BF9F-D87344F0C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14226"/>
            <a:ext cx="5029200" cy="71497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IE" sz="3200" b="1" dirty="0">
                <a:latin typeface="Arial" pitchFamily="34" charset="0"/>
                <a:cs typeface="Arial" pitchFamily="34" charset="0"/>
              </a:rPr>
              <a:t>Road Safety Impact Assessment (RSIA)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IE" sz="3200" b="0" dirty="0">
                <a:latin typeface="Arial" pitchFamily="34" charset="0"/>
                <a:cs typeface="Arial" pitchFamily="34" charset="0"/>
              </a:rPr>
              <a:t>‘Strategic comparative analysis’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IE" sz="3200" dirty="0">
                <a:latin typeface="Arial" pitchFamily="34" charset="0"/>
                <a:cs typeface="Arial" pitchFamily="34" charset="0"/>
              </a:rPr>
              <a:t>PMG Phase 1 &amp; 2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IE" sz="3200" b="0" dirty="0">
                <a:latin typeface="Arial" pitchFamily="34" charset="0"/>
                <a:cs typeface="Arial" pitchFamily="34" charset="0"/>
              </a:rPr>
              <a:t>Not working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IE" sz="3200" dirty="0">
                <a:latin typeface="Arial" pitchFamily="34" charset="0"/>
                <a:cs typeface="Arial" pitchFamily="34" charset="0"/>
              </a:rPr>
              <a:t>Too much irrelevant info being included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IE" sz="3200" dirty="0">
                <a:latin typeface="Arial" pitchFamily="34" charset="0"/>
                <a:cs typeface="Arial" pitchFamily="34" charset="0"/>
              </a:rPr>
              <a:t>Poor follow through as overlapping with Stage F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IE" sz="3200" b="0" dirty="0">
                <a:latin typeface="Arial" pitchFamily="34" charset="0"/>
                <a:cs typeface="Arial" pitchFamily="34" charset="0"/>
              </a:rPr>
              <a:t>Seen as ‘tick box’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û"/>
            </a:pPr>
            <a:r>
              <a:rPr lang="en-IE" sz="3200" dirty="0">
                <a:latin typeface="Arial" pitchFamily="34" charset="0"/>
                <a:cs typeface="Arial" pitchFamily="34" charset="0"/>
              </a:rPr>
              <a:t>Limited value</a:t>
            </a:r>
            <a:endParaRPr lang="en-IE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905BE02F-9852-1AED-2452-ED0790B7756F}"/>
              </a:ext>
            </a:extLst>
          </p:cNvPr>
          <p:cNvSpPr txBox="1">
            <a:spLocks/>
          </p:cNvSpPr>
          <p:nvPr/>
        </p:nvSpPr>
        <p:spPr>
          <a:xfrm>
            <a:off x="13906500" y="2521874"/>
            <a:ext cx="4038600" cy="7149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A206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IE" sz="3000" b="1" dirty="0">
                <a:latin typeface="Arial" pitchFamily="34" charset="0"/>
                <a:cs typeface="Arial" pitchFamily="34" charset="0"/>
              </a:rPr>
              <a:t>Stage F RSA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Comparison of proposed options in terms of road safety</a:t>
            </a:r>
          </a:p>
          <a:p>
            <a:pPr marL="0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PMG Phase 2</a:t>
            </a:r>
          </a:p>
          <a:p>
            <a:pPr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Focussed on the actual options</a:t>
            </a:r>
          </a:p>
          <a:p>
            <a:pPr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Objective / independent</a:t>
            </a:r>
          </a:p>
          <a:p>
            <a:pPr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Ranks options</a:t>
            </a:r>
          </a:p>
          <a:p>
            <a:pPr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Audits preferred option</a:t>
            </a:r>
          </a:p>
          <a:p>
            <a:pPr>
              <a:spcAft>
                <a:spcPts val="600"/>
              </a:spcAft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GB" sz="3000" dirty="0">
                <a:latin typeface="Arial" pitchFamily="34" charset="0"/>
                <a:cs typeface="Arial" pitchFamily="34" charset="0"/>
              </a:rPr>
              <a:t>Brings value</a:t>
            </a:r>
          </a:p>
        </p:txBody>
      </p:sp>
    </p:spTree>
    <p:extLst>
      <p:ext uri="{BB962C8B-B14F-4D97-AF65-F5344CB8AC3E}">
        <p14:creationId xmlns:p14="http://schemas.microsoft.com/office/powerpoint/2010/main" val="244173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Satisfying RISM…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B35A0C-C607-9D84-0EF9-614A799CFEC4}"/>
              </a:ext>
            </a:extLst>
          </p:cNvPr>
          <p:cNvSpPr txBox="1"/>
          <p:nvPr/>
        </p:nvSpPr>
        <p:spPr>
          <a:xfrm>
            <a:off x="849087" y="2787710"/>
            <a:ext cx="5323114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latin typeface="Arial" pitchFamily="34" charset="0"/>
                <a:cs typeface="Arial" pitchFamily="34" charset="0"/>
              </a:rPr>
              <a:t>RSIA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1F0477-F4D4-A213-30A8-A53FCB781926}"/>
              </a:ext>
            </a:extLst>
          </p:cNvPr>
          <p:cNvSpPr txBox="1"/>
          <p:nvPr/>
        </p:nvSpPr>
        <p:spPr>
          <a:xfrm>
            <a:off x="7848600" y="2812074"/>
            <a:ext cx="678180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latin typeface="Arial" pitchFamily="34" charset="0"/>
                <a:cs typeface="Arial" pitchFamily="34" charset="0"/>
              </a:rPr>
              <a:t>Stage F RSA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68772D-D0D0-AE3F-906D-EECFAFF2513F}"/>
              </a:ext>
            </a:extLst>
          </p:cNvPr>
          <p:cNvSpPr txBox="1"/>
          <p:nvPr/>
        </p:nvSpPr>
        <p:spPr>
          <a:xfrm>
            <a:off x="2973296" y="8327545"/>
            <a:ext cx="86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178FEB"/>
                </a:solidFill>
                <a:latin typeface="Arial" pitchFamily="34" charset="0"/>
                <a:cs typeface="Arial" pitchFamily="34" charset="0"/>
              </a:rPr>
              <a:t>Road Safety Review Report (RSRR)</a:t>
            </a:r>
            <a:endParaRPr lang="en-GB" sz="3600" dirty="0">
              <a:solidFill>
                <a:srgbClr val="178FEB"/>
              </a:solidFill>
            </a:endParaRPr>
          </a:p>
        </p:txBody>
      </p:sp>
      <p:pic>
        <p:nvPicPr>
          <p:cNvPr id="18" name="Graphic 17" descr="Badge Tick1 with solid fill">
            <a:extLst>
              <a:ext uri="{FF2B5EF4-FFF2-40B4-BE49-F238E27FC236}">
                <a16:creationId xmlns:a16="http://schemas.microsoft.com/office/drawing/2014/main" id="{25B959DC-865B-5BE6-B449-A5009C4BDB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10767" y="3678563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3F03A14-AE90-6420-58FE-669F8271062D}"/>
              </a:ext>
            </a:extLst>
          </p:cNvPr>
          <p:cNvSpPr txBox="1"/>
          <p:nvPr/>
        </p:nvSpPr>
        <p:spPr>
          <a:xfrm>
            <a:off x="798596" y="1866900"/>
            <a:ext cx="4758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chemeClr val="bg1">
                    <a:lumMod val="75000"/>
                  </a:schemeClr>
                </a:solidFill>
              </a:rPr>
              <a:t>Up to now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0B1D6D-8F2E-AAD0-2472-ED4BD6903468}"/>
              </a:ext>
            </a:extLst>
          </p:cNvPr>
          <p:cNvSpPr txBox="1"/>
          <p:nvPr/>
        </p:nvSpPr>
        <p:spPr>
          <a:xfrm>
            <a:off x="804040" y="6048970"/>
            <a:ext cx="4758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chemeClr val="bg1">
                    <a:lumMod val="75000"/>
                  </a:schemeClr>
                </a:solidFill>
              </a:rPr>
              <a:t>Going Forward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C5D63-D9D0-DD34-5809-8ABD0A8677FD}"/>
              </a:ext>
            </a:extLst>
          </p:cNvPr>
          <p:cNvSpPr txBox="1"/>
          <p:nvPr/>
        </p:nvSpPr>
        <p:spPr>
          <a:xfrm>
            <a:off x="5240111" y="4034103"/>
            <a:ext cx="28112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satisfied EU RISM Directive 2019/1936</a:t>
            </a:r>
            <a:endParaRPr lang="en-IE" sz="2800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9A3A81-835C-3750-8565-71AAE6D69043}"/>
              </a:ext>
            </a:extLst>
          </p:cNvPr>
          <p:cNvSpPr txBox="1"/>
          <p:nvPr/>
        </p:nvSpPr>
        <p:spPr>
          <a:xfrm>
            <a:off x="849086" y="6973205"/>
            <a:ext cx="13781314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latin typeface="Arial" pitchFamily="34" charset="0"/>
                <a:cs typeface="Arial" pitchFamily="34" charset="0"/>
              </a:rPr>
              <a:t>RSRR        +        Stage F RSA</a:t>
            </a:r>
          </a:p>
        </p:txBody>
      </p:sp>
      <p:pic>
        <p:nvPicPr>
          <p:cNvPr id="16" name="Graphic 15" descr="Badge Tick1 with solid fill">
            <a:extLst>
              <a:ext uri="{FF2B5EF4-FFF2-40B4-BE49-F238E27FC236}">
                <a16:creationId xmlns:a16="http://schemas.microsoft.com/office/drawing/2014/main" id="{A0EF2BA5-E7C2-ABB5-6906-5083F41056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04277" y="7888741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696D13F-76BE-DA4A-0EC1-AC831A9DF087}"/>
              </a:ext>
            </a:extLst>
          </p:cNvPr>
          <p:cNvSpPr txBox="1"/>
          <p:nvPr/>
        </p:nvSpPr>
        <p:spPr>
          <a:xfrm>
            <a:off x="14503361" y="8241535"/>
            <a:ext cx="35197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will be taken as satisfying EU RISM Directive 2019/1936</a:t>
            </a:r>
            <a:endParaRPr lang="en-IE" sz="2800" dirty="0">
              <a:solidFill>
                <a:srgbClr val="00B050"/>
              </a:solidFill>
            </a:endParaRPr>
          </a:p>
          <a:p>
            <a:endParaRPr lang="en-GB" sz="2800" dirty="0">
              <a:solidFill>
                <a:srgbClr val="00B050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A6F2976-4A4A-65B0-090D-51E8F4EF2C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0200" y="7852986"/>
            <a:ext cx="1367234" cy="136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2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21" grpId="0"/>
      <p:bldP spid="5" grpId="0"/>
      <p:bldP spid="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546C2E0-58B5-2FD9-F97C-BFCA51FDFBA0}"/>
              </a:ext>
            </a:extLst>
          </p:cNvPr>
          <p:cNvSpPr/>
          <p:nvPr/>
        </p:nvSpPr>
        <p:spPr>
          <a:xfrm>
            <a:off x="5471160" y="1638300"/>
            <a:ext cx="8991600" cy="7620000"/>
          </a:xfrm>
          <a:prstGeom prst="roundRect">
            <a:avLst>
              <a:gd name="adj" fmla="val 3534"/>
            </a:avLst>
          </a:prstGeom>
          <a:solidFill>
            <a:schemeClr val="bg1">
              <a:lumMod val="95000"/>
            </a:schemeClr>
          </a:solidFill>
          <a:ln>
            <a:solidFill>
              <a:srgbClr val="178FE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Satisfying RISM…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68772D-D0D0-AE3F-906D-EECFAFF2513F}"/>
              </a:ext>
            </a:extLst>
          </p:cNvPr>
          <p:cNvSpPr txBox="1"/>
          <p:nvPr/>
        </p:nvSpPr>
        <p:spPr>
          <a:xfrm>
            <a:off x="221567" y="4581479"/>
            <a:ext cx="5295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178FEB"/>
                </a:solidFill>
                <a:latin typeface="Arial" pitchFamily="34" charset="0"/>
                <a:cs typeface="Arial" pitchFamily="34" charset="0"/>
              </a:rPr>
              <a:t>Road Safety Review Report (RSRR)</a:t>
            </a:r>
            <a:endParaRPr lang="en-GB" sz="4800" dirty="0">
              <a:solidFill>
                <a:srgbClr val="178FEB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A6F2976-4A4A-65B0-090D-51E8F4EF2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004" y="3117904"/>
            <a:ext cx="1356498" cy="1356498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1549C0E-9D94-D36A-46CB-7DA3C8B814B0}"/>
              </a:ext>
            </a:extLst>
          </p:cNvPr>
          <p:cNvSpPr/>
          <p:nvPr/>
        </p:nvSpPr>
        <p:spPr>
          <a:xfrm>
            <a:off x="5916637" y="2073415"/>
            <a:ext cx="24384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High Level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DDD622D-555B-FB00-7EE9-96F539DDFBF3}"/>
              </a:ext>
            </a:extLst>
          </p:cNvPr>
          <p:cNvSpPr/>
          <p:nvPr/>
        </p:nvSpPr>
        <p:spPr>
          <a:xfrm>
            <a:off x="8583637" y="2073415"/>
            <a:ext cx="24384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PMGs Phase 1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54E2269-FE5B-0A02-3151-E1A2CEB09241}"/>
              </a:ext>
            </a:extLst>
          </p:cNvPr>
          <p:cNvSpPr/>
          <p:nvPr/>
        </p:nvSpPr>
        <p:spPr>
          <a:xfrm>
            <a:off x="11250637" y="2073415"/>
            <a:ext cx="27432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By Design Team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26F62EA-19E6-54EC-87F2-1D7EDCB38993}"/>
              </a:ext>
            </a:extLst>
          </p:cNvPr>
          <p:cNvSpPr/>
          <p:nvPr/>
        </p:nvSpPr>
        <p:spPr>
          <a:xfrm>
            <a:off x="5916637" y="3819479"/>
            <a:ext cx="80772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Qualitative / Quantitative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13FE0A2-B703-D546-978E-B0A1BBD6AA30}"/>
              </a:ext>
            </a:extLst>
          </p:cNvPr>
          <p:cNvSpPr/>
          <p:nvPr/>
        </p:nvSpPr>
        <p:spPr>
          <a:xfrm>
            <a:off x="5916637" y="5565543"/>
            <a:ext cx="80772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Considers:</a:t>
            </a:r>
          </a:p>
          <a:p>
            <a:pPr algn="ctr"/>
            <a:r>
              <a:rPr lang="en-GB" sz="4400" dirty="0"/>
              <a:t>HCLs,  RSIs,  Network Safety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953650E-2DC1-6765-E4EB-291E6A4D2FAF}"/>
              </a:ext>
            </a:extLst>
          </p:cNvPr>
          <p:cNvSpPr/>
          <p:nvPr/>
        </p:nvSpPr>
        <p:spPr>
          <a:xfrm>
            <a:off x="5916637" y="7311607"/>
            <a:ext cx="8077200" cy="1524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Helps justify the scheme (or not!)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DA797D0-62A5-64E1-95A6-88F6D1EF8B6F}"/>
              </a:ext>
            </a:extLst>
          </p:cNvPr>
          <p:cNvSpPr/>
          <p:nvPr/>
        </p:nvSpPr>
        <p:spPr>
          <a:xfrm rot="809051">
            <a:off x="14551659" y="4911800"/>
            <a:ext cx="3112476" cy="2362200"/>
          </a:xfrm>
          <a:prstGeom prst="roundRect">
            <a:avLst>
              <a:gd name="adj" fmla="val 8280"/>
            </a:avLst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chemeClr val="tx1"/>
                </a:solidFill>
              </a:rPr>
              <a:t>GUIDANCE COMING SOON</a:t>
            </a:r>
          </a:p>
        </p:txBody>
      </p:sp>
    </p:spTree>
    <p:extLst>
      <p:ext uri="{BB962C8B-B14F-4D97-AF65-F5344CB8AC3E}">
        <p14:creationId xmlns:p14="http://schemas.microsoft.com/office/powerpoint/2010/main" val="188744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295650"/>
            <a:ext cx="13792200" cy="3695700"/>
          </a:xfrm>
        </p:spPr>
        <p:txBody>
          <a:bodyPr>
            <a:normAutofit/>
          </a:bodyPr>
          <a:lstStyle/>
          <a:p>
            <a:r>
              <a:rPr lang="en-IE" sz="6600" dirty="0">
                <a:solidFill>
                  <a:schemeClr val="bg1"/>
                </a:solidFill>
              </a:rPr>
              <a:t>2. Standards Updates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AB3F653-15E8-4EBF-FCD2-A56591BFC7E9}"/>
              </a:ext>
            </a:extLst>
          </p:cNvPr>
          <p:cNvGrpSpPr/>
          <p:nvPr/>
        </p:nvGrpSpPr>
        <p:grpSpPr>
          <a:xfrm>
            <a:off x="16154400" y="266700"/>
            <a:ext cx="2133600" cy="1676400"/>
            <a:chOff x="16154400" y="266700"/>
            <a:chExt cx="2133600" cy="1676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A23FFF-90FD-4428-2CC1-7A0311F47433}"/>
                </a:ext>
              </a:extLst>
            </p:cNvPr>
            <p:cNvSpPr/>
            <p:nvPr/>
          </p:nvSpPr>
          <p:spPr>
            <a:xfrm>
              <a:off x="16154400" y="266700"/>
              <a:ext cx="2133600" cy="16764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7598981-F3D2-788B-B3E1-387F2B8B99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154400" y="426614"/>
              <a:ext cx="1790700" cy="11511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808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6D04DF-7329-0248-B6CF-6852FF148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1"/>
            <a:ext cx="14020800" cy="990600"/>
          </a:xfrm>
        </p:spPr>
        <p:txBody>
          <a:bodyPr/>
          <a:lstStyle/>
          <a:p>
            <a:r>
              <a:rPr lang="en-IE" dirty="0"/>
              <a:t>Standards Updates…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A4C0-B793-A784-377C-1834C9F8F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761" y="1921668"/>
            <a:ext cx="13681539" cy="7717632"/>
          </a:xfrm>
        </p:spPr>
        <p:txBody>
          <a:bodyPr>
            <a:normAutofit/>
          </a:bodyPr>
          <a:lstStyle/>
          <a:p>
            <a:r>
              <a:rPr lang="en-GB" sz="3600" dirty="0"/>
              <a:t>PE-PMG-02001 – </a:t>
            </a:r>
            <a:r>
              <a:rPr lang="en-IE" sz="3600" dirty="0"/>
              <a:t>Road Safety Impact Assessment</a:t>
            </a:r>
            <a:endParaRPr lang="en-GB" sz="3600" dirty="0"/>
          </a:p>
          <a:p>
            <a:r>
              <a:rPr lang="en-GB" sz="3600" dirty="0"/>
              <a:t>PE-PMG-02003 – </a:t>
            </a:r>
            <a:r>
              <a:rPr lang="en-IE" sz="3600" dirty="0"/>
              <a:t>RSIA Team Qualifications</a:t>
            </a:r>
          </a:p>
          <a:p>
            <a:r>
              <a:rPr lang="en-GB" sz="3600" dirty="0"/>
              <a:t>PE-PMG-02005 – </a:t>
            </a:r>
            <a:r>
              <a:rPr lang="en-IE" sz="3600" dirty="0"/>
              <a:t>RSIA Guidelines</a:t>
            </a:r>
          </a:p>
          <a:p>
            <a:endParaRPr lang="en-GB" sz="3600" dirty="0"/>
          </a:p>
          <a:p>
            <a:r>
              <a:rPr lang="en-GB" sz="3600" dirty="0"/>
              <a:t>PE-PMG-02041 – Project Management Guidelines</a:t>
            </a:r>
          </a:p>
          <a:p>
            <a:r>
              <a:rPr lang="en-GB" sz="3600" dirty="0"/>
              <a:t>PE-PMG-02042 – Project Manager’s Manual (Major Projects)</a:t>
            </a:r>
          </a:p>
          <a:p>
            <a:r>
              <a:rPr lang="en-GB" sz="3600" dirty="0"/>
              <a:t>PE-PMG-02043 – Project Manager’s Manual (Minor Projects)</a:t>
            </a:r>
          </a:p>
          <a:p>
            <a:r>
              <a:rPr lang="en-GB" sz="3600" dirty="0"/>
              <a:t>PE-PAG-(multiple) – Project Appraisal Guidelines</a:t>
            </a:r>
          </a:p>
          <a:p>
            <a:r>
              <a:rPr lang="en-GB" sz="3600" dirty="0"/>
              <a:t>GE-STY-01024 - Road Safety Audit</a:t>
            </a:r>
          </a:p>
          <a:p>
            <a:r>
              <a:rPr lang="en-GB" sz="3600" dirty="0"/>
              <a:t>GE-STY-01027 - Road Safety Audit Guidelines</a:t>
            </a:r>
          </a:p>
          <a:p>
            <a:endParaRPr lang="en-GB" sz="3600" dirty="0"/>
          </a:p>
          <a:p>
            <a:r>
              <a:rPr lang="en-GB" sz="3600" dirty="0"/>
              <a:t>Road Safety Review Report (RSRR) template / guidance</a:t>
            </a:r>
          </a:p>
          <a:p>
            <a:endParaRPr lang="en-GB" sz="3600" dirty="0"/>
          </a:p>
          <a:p>
            <a:endParaRPr lang="en-IE" sz="36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53C50B-20FB-DD71-F316-21488FA87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0" y="495301"/>
            <a:ext cx="1295400" cy="101379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226EAC2-571F-9190-BF40-AB43FBF80FB6}"/>
              </a:ext>
            </a:extLst>
          </p:cNvPr>
          <p:cNvSpPr txBox="1"/>
          <p:nvPr/>
        </p:nvSpPr>
        <p:spPr>
          <a:xfrm>
            <a:off x="16306800" y="2208216"/>
            <a:ext cx="17145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May 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EC9396-5937-7490-BA42-65F7DC1A2CC4}"/>
              </a:ext>
            </a:extLst>
          </p:cNvPr>
          <p:cNvSpPr txBox="1"/>
          <p:nvPr/>
        </p:nvSpPr>
        <p:spPr>
          <a:xfrm>
            <a:off x="16306800" y="5441839"/>
            <a:ext cx="17145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May 2025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D5BE41-D192-13A8-F03D-D3E9CFDFFF0E}"/>
              </a:ext>
            </a:extLst>
          </p:cNvPr>
          <p:cNvSpPr txBox="1"/>
          <p:nvPr/>
        </p:nvSpPr>
        <p:spPr>
          <a:xfrm>
            <a:off x="16306800" y="8675463"/>
            <a:ext cx="17145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</a:rPr>
              <a:t>2025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EE6485-AAB9-7501-65CA-EE45707D2D7C}"/>
              </a:ext>
            </a:extLst>
          </p:cNvPr>
          <p:cNvGrpSpPr/>
          <p:nvPr/>
        </p:nvGrpSpPr>
        <p:grpSpPr>
          <a:xfrm>
            <a:off x="272522" y="1695050"/>
            <a:ext cx="3691859" cy="1447800"/>
            <a:chOff x="272522" y="1695050"/>
            <a:chExt cx="3691859" cy="1447800"/>
          </a:xfrm>
        </p:grpSpPr>
        <p:pic>
          <p:nvPicPr>
            <p:cNvPr id="6" name="Graphic 5" descr="Garbage with solid fill">
              <a:extLst>
                <a:ext uri="{FF2B5EF4-FFF2-40B4-BE49-F238E27FC236}">
                  <a16:creationId xmlns:a16="http://schemas.microsoft.com/office/drawing/2014/main" id="{D7E9D2E9-EA03-2A37-AE67-E0ED316EB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16581" y="1695050"/>
              <a:ext cx="1447800" cy="14478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253FA9-AD3A-2BB0-6471-4F389C335893}"/>
                </a:ext>
              </a:extLst>
            </p:cNvPr>
            <p:cNvSpPr txBox="1"/>
            <p:nvPr/>
          </p:nvSpPr>
          <p:spPr>
            <a:xfrm>
              <a:off x="272522" y="1818785"/>
              <a:ext cx="2286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b="1" dirty="0"/>
                <a:t>To be withdrawn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C50006C-9FCC-7D39-C76B-20322AA7542A}"/>
              </a:ext>
            </a:extLst>
          </p:cNvPr>
          <p:cNvGrpSpPr/>
          <p:nvPr/>
        </p:nvGrpSpPr>
        <p:grpSpPr>
          <a:xfrm>
            <a:off x="272522" y="4270571"/>
            <a:ext cx="3727978" cy="1447800"/>
            <a:chOff x="272522" y="4270571"/>
            <a:chExt cx="3727978" cy="1447800"/>
          </a:xfrm>
        </p:grpSpPr>
        <p:pic>
          <p:nvPicPr>
            <p:cNvPr id="10" name="Graphic 9" descr="Pencil with solid fill">
              <a:extLst>
                <a:ext uri="{FF2B5EF4-FFF2-40B4-BE49-F238E27FC236}">
                  <a16:creationId xmlns:a16="http://schemas.microsoft.com/office/drawing/2014/main" id="{CE28ECDF-1829-E342-AD72-D49AB7921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552700" y="4270571"/>
              <a:ext cx="1447800" cy="14478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DD1BA1-800A-B97B-9610-D99B80E2FA32}"/>
                </a:ext>
              </a:extLst>
            </p:cNvPr>
            <p:cNvSpPr txBox="1"/>
            <p:nvPr/>
          </p:nvSpPr>
          <p:spPr>
            <a:xfrm>
              <a:off x="272522" y="4285659"/>
              <a:ext cx="2286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b="1" dirty="0"/>
                <a:t>To be updated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941F25A-FC2D-6B0E-460D-D9AEC3976EDC}"/>
              </a:ext>
            </a:extLst>
          </p:cNvPr>
          <p:cNvGrpSpPr/>
          <p:nvPr/>
        </p:nvGrpSpPr>
        <p:grpSpPr>
          <a:xfrm>
            <a:off x="272522" y="8348302"/>
            <a:ext cx="3580833" cy="1300655"/>
            <a:chOff x="272522" y="8348302"/>
            <a:chExt cx="3580833" cy="1300655"/>
          </a:xfrm>
        </p:grpSpPr>
        <p:pic>
          <p:nvPicPr>
            <p:cNvPr id="12" name="Graphic 11" descr="Badge Follow with solid fill">
              <a:extLst>
                <a:ext uri="{FF2B5EF4-FFF2-40B4-BE49-F238E27FC236}">
                  <a16:creationId xmlns:a16="http://schemas.microsoft.com/office/drawing/2014/main" id="{B0C94565-F6BD-9B1A-B24C-F1322C575E6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552700" y="8348302"/>
              <a:ext cx="1300655" cy="130065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57A47E-1569-400A-1B6C-1065A58DCC2F}"/>
                </a:ext>
              </a:extLst>
            </p:cNvPr>
            <p:cNvSpPr txBox="1"/>
            <p:nvPr/>
          </p:nvSpPr>
          <p:spPr>
            <a:xfrm>
              <a:off x="272522" y="8382113"/>
              <a:ext cx="2286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3600" b="1" dirty="0"/>
                <a:t>To be added</a:t>
              </a:r>
            </a:p>
          </p:txBody>
        </p:sp>
      </p:grpSp>
      <p:sp>
        <p:nvSpPr>
          <p:cNvPr id="11" name="Left Bracket 10">
            <a:extLst>
              <a:ext uri="{FF2B5EF4-FFF2-40B4-BE49-F238E27FC236}">
                <a16:creationId xmlns:a16="http://schemas.microsoft.com/office/drawing/2014/main" id="{A482682E-82B6-0442-0043-9960439BD059}"/>
              </a:ext>
            </a:extLst>
          </p:cNvPr>
          <p:cNvSpPr/>
          <p:nvPr/>
        </p:nvSpPr>
        <p:spPr>
          <a:xfrm>
            <a:off x="4058438" y="1877829"/>
            <a:ext cx="187266" cy="1828800"/>
          </a:xfrm>
          <a:prstGeom prst="leftBracke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9F5A764E-5B4B-00BD-871E-ECAB6524DA70}"/>
              </a:ext>
            </a:extLst>
          </p:cNvPr>
          <p:cNvSpPr/>
          <p:nvPr/>
        </p:nvSpPr>
        <p:spPr>
          <a:xfrm>
            <a:off x="4058437" y="4381500"/>
            <a:ext cx="187267" cy="3657600"/>
          </a:xfrm>
          <a:prstGeom prst="leftBracke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Left Bracket 17">
            <a:extLst>
              <a:ext uri="{FF2B5EF4-FFF2-40B4-BE49-F238E27FC236}">
                <a16:creationId xmlns:a16="http://schemas.microsoft.com/office/drawing/2014/main" id="{74C3D56E-2D56-69B0-E754-8AC33E42BB80}"/>
              </a:ext>
            </a:extLst>
          </p:cNvPr>
          <p:cNvSpPr/>
          <p:nvPr/>
        </p:nvSpPr>
        <p:spPr>
          <a:xfrm>
            <a:off x="4058437" y="8503041"/>
            <a:ext cx="187267" cy="991179"/>
          </a:xfrm>
          <a:prstGeom prst="leftBracket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89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ff01dc-b329-4b52-9071-af215a9b00e8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78613188-092e-4f13-b076-cc3389d822f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B4C817FC8600429D3882ED440C586C" ma:contentTypeVersion="16" ma:contentTypeDescription="Create a new document." ma:contentTypeScope="" ma:versionID="4861d2253e68f8ac1c8a21c9cc50efa4">
  <xsd:schema xmlns:xsd="http://www.w3.org/2001/XMLSchema" xmlns:xs="http://www.w3.org/2001/XMLSchema" xmlns:p="http://schemas.microsoft.com/office/2006/metadata/properties" xmlns:ns1="http://schemas.microsoft.com/sharepoint/v3" xmlns:ns2="5dff01dc-b329-4b52-9071-af215a9b00e8" xmlns:ns3="78613188-092e-4f13-b076-cc3389d822fc" targetNamespace="http://schemas.microsoft.com/office/2006/metadata/properties" ma:root="true" ma:fieldsID="73d1dde1f085757ee9257bef3409365d" ns1:_="" ns2:_="" ns3:_="">
    <xsd:import namespace="http://schemas.microsoft.com/sharepoint/v3"/>
    <xsd:import namespace="5dff01dc-b329-4b52-9071-af215a9b00e8"/>
    <xsd:import namespace="78613188-092e-4f13-b076-cc3389d82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f01dc-b329-4b52-9071-af215a9b00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26c0721-c55e-410d-b065-058c283aa0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13188-092e-4f13-b076-cc3389d822f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1c3bf7c-10ee-48fc-b573-489116a3e835}" ma:internalName="TaxCatchAll" ma:showField="CatchAllData" ma:web="9c7d4cf8-60cc-4617-bdc7-03e135cb97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A1DDE6-BF94-4C2C-909A-419E75032566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8613188-092e-4f13-b076-cc3389d822fc"/>
    <ds:schemaRef ds:uri="http://purl.org/dc/dcmitype/"/>
    <ds:schemaRef ds:uri="5dff01dc-b329-4b52-9071-af215a9b00e8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43902CD-AC3F-49B8-AC0F-3B633D9E9A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4DBD8-65EB-4A79-97AE-59EFC1D4AF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dff01dc-b329-4b52-9071-af215a9b00e8"/>
    <ds:schemaRef ds:uri="78613188-092e-4f13-b076-cc3389d82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2201</TotalTime>
  <Words>1554</Words>
  <Application>Microsoft Office PowerPoint</Application>
  <PresentationFormat>Custom</PresentationFormat>
  <Paragraphs>284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Wingdings</vt:lpstr>
      <vt:lpstr>Calibri Light</vt:lpstr>
      <vt:lpstr>Arial</vt:lpstr>
      <vt:lpstr>Impact</vt:lpstr>
      <vt:lpstr>Calibri</vt:lpstr>
      <vt:lpstr>Custom Design</vt:lpstr>
      <vt:lpstr>Stage F Road Safety Audit Process   TII Road Safety Seminar</vt:lpstr>
      <vt:lpstr>PowerPoint Presentation</vt:lpstr>
      <vt:lpstr>PowerPoint Presentation</vt:lpstr>
      <vt:lpstr>What’s Changing</vt:lpstr>
      <vt:lpstr>Why no more RSIAs?</vt:lpstr>
      <vt:lpstr>Satisfying RISM…</vt:lpstr>
      <vt:lpstr>Satisfying RISM…</vt:lpstr>
      <vt:lpstr>2. Standards Updates</vt:lpstr>
      <vt:lpstr>Standards Updates…</vt:lpstr>
      <vt:lpstr>3. The Stage F RSA</vt:lpstr>
      <vt:lpstr>The Stage F – Purpose</vt:lpstr>
      <vt:lpstr>The Stage F - Influence on road safety</vt:lpstr>
      <vt:lpstr>The Stage F – Required on what Schemes?</vt:lpstr>
      <vt:lpstr>The Stage F – Timing</vt:lpstr>
      <vt:lpstr>The Stage F (Part 1) – Considers ‘Do Nothing’ and ‘Do Min’</vt:lpstr>
      <vt:lpstr>The Stage F – What to look for</vt:lpstr>
      <vt:lpstr>The Stage F – Suggested Methodology (for Part 1)</vt:lpstr>
      <vt:lpstr>The Stage F Report</vt:lpstr>
      <vt:lpstr>4. What makes a good Stage F RSA</vt:lpstr>
      <vt:lpstr>Tips for a good Stage F RSA…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TII HR Implementation</dc:title>
  <dc:creator>Claire Scott</dc:creator>
  <cp:lastModifiedBy>Maurice Leahy</cp:lastModifiedBy>
  <cp:revision>44</cp:revision>
  <dcterms:created xsi:type="dcterms:W3CDTF">2006-08-16T00:00:00Z</dcterms:created>
  <dcterms:modified xsi:type="dcterms:W3CDTF">2025-05-02T09:58:49Z</dcterms:modified>
  <dc:identifier>DAE3TExg_nU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fa3fd3-029b-403d-91b4-1dc930cb0e60_Enabled">
    <vt:lpwstr>true</vt:lpwstr>
  </property>
  <property fmtid="{D5CDD505-2E9C-101B-9397-08002B2CF9AE}" pid="3" name="MSIP_Label_82fa3fd3-029b-403d-91b4-1dc930cb0e60_SetDate">
    <vt:lpwstr>2022-02-03T17:31:29Z</vt:lpwstr>
  </property>
  <property fmtid="{D5CDD505-2E9C-101B-9397-08002B2CF9AE}" pid="4" name="MSIP_Label_82fa3fd3-029b-403d-91b4-1dc930cb0e60_Method">
    <vt:lpwstr>Standard</vt:lpwstr>
  </property>
  <property fmtid="{D5CDD505-2E9C-101B-9397-08002B2CF9AE}" pid="5" name="MSIP_Label_82fa3fd3-029b-403d-91b4-1dc930cb0e60_Name">
    <vt:lpwstr>82fa3fd3-029b-403d-91b4-1dc930cb0e60</vt:lpwstr>
  </property>
  <property fmtid="{D5CDD505-2E9C-101B-9397-08002B2CF9AE}" pid="6" name="MSIP_Label_82fa3fd3-029b-403d-91b4-1dc930cb0e60_SiteId">
    <vt:lpwstr>4ae48b41-0137-4599-8661-fc641fe77bea</vt:lpwstr>
  </property>
  <property fmtid="{D5CDD505-2E9C-101B-9397-08002B2CF9AE}" pid="7" name="MSIP_Label_82fa3fd3-029b-403d-91b4-1dc930cb0e60_ActionId">
    <vt:lpwstr>1d087122-00c1-443a-916c-1b8aa1b0c19a</vt:lpwstr>
  </property>
  <property fmtid="{D5CDD505-2E9C-101B-9397-08002B2CF9AE}" pid="8" name="MSIP_Label_82fa3fd3-029b-403d-91b4-1dc930cb0e60_ContentBits">
    <vt:lpwstr>0</vt:lpwstr>
  </property>
  <property fmtid="{D5CDD505-2E9C-101B-9397-08002B2CF9AE}" pid="9" name="ContentTypeId">
    <vt:lpwstr>0x01010091B4C817FC8600429D3882ED440C586C</vt:lpwstr>
  </property>
  <property fmtid="{D5CDD505-2E9C-101B-9397-08002B2CF9AE}" pid="10" name="MediaServiceImageTags">
    <vt:lpwstr/>
  </property>
</Properties>
</file>